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65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1d8322a5e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1d8322a5e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1de13b4202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1de13b4202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1de13b4202_6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1de13b4202_6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1de13b4202_6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1de13b4202_6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1de13b4202_6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1de13b4202_6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1de13b4202_6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1de13b4202_6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26ca531eab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26ca531eab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1de13b4202_6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1de13b4202_6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1de13b4202_6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1de13b4202_6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1de13b4202_6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1de13b4202_6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1de13b4202_6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1de13b4202_6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1d51e0ed3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1d51e0ed3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prodetlit.ru/index.php/%D0%94%D0%B0%D1%88%D0%B5%D0%B2%D1%81%D0%BA%D0%B0%D1%8F_%D0%9D%D0%B8%D0%BD%D0%B0_%D0%A1%D0%B5%D1%80%D0%B3%D0%B5%D0%B5%D0%B2%D0%BD%D0%B0" TargetMode="External"/><Relationship Id="rId5" Type="http://schemas.openxmlformats.org/officeDocument/2006/relationships/image" Target="../media/image4.png"/><Relationship Id="rId4" Type="http://schemas.openxmlformats.org/officeDocument/2006/relationships/hyperlink" Target="https://knigi-online.org/detskaya-proza/123767-nina-dashevskaya-villi.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homeread.net/book/morozhenoe-v-vafelnyh-stakanchikah-mariya-boteva#tx" TargetMode="External"/><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detlib-smolensk.gov67.ru/chitatelyam1/literaturnaya-alleya/mariya-boteva/" TargetMode="External"/><Relationship Id="rId5" Type="http://schemas.openxmlformats.org/officeDocument/2006/relationships/image" Target="../media/image6.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dzankoysh3.lbihost.ru/space/340/2018/01/%D0%9C%D0%B0%D1%80%D0%B8%D1%8F-%D0%9F%D0%B0%D1%80%D1%80.-%D0%92%D0%B0%D1%84%D0%B5%D0%BB%D1%8C%D0%BD%D0%BE%D0%B5-%D1%81%D0%B5%D1%80%D0%B4%D1%86%D0%B5.pdf?ysclid=ma2cl9kqrr775251698" TargetMode="External"/><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ru.ruwiki.ru/wiki/%D0%9F%D0%B0%D1%80%D1%80,_%D0%9C%D0%B0%D1%80%D0%B8%D1%8F" TargetMode="External"/><Relationship Id="rId5"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cyclowiki.org/wiki/%D0%9B%D0%B0%D1%80%D1%8C%D0%BA%D0%B8%D0%BD%D0%B0,_%D0%9E%D0%BB%D1%8C%D0%B3%D0%B0_%D0%98%D0%B2%D0%B0%D0%BD%D0%BE%D0%B2%D0%BD%D0%B0" TargetMode="External"/><Relationship Id="rId5" Type="http://schemas.openxmlformats.org/officeDocument/2006/relationships/image" Target="../media/image4.png"/><Relationship Id="rId4" Type="http://schemas.openxmlformats.org/officeDocument/2006/relationships/hyperlink" Target="https://nsportal.ru/shkola/literatura/library/2012/04/30/tekst-knolarkinoy-udivitelnye-priklyucheniya-dimki-golubeva"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onlinereads.net/bk/70356224-devochka-s-lisim-hvostom-tom-2#tx" TargetMode="External"/><Relationship Id="rId7" Type="http://schemas.openxmlformats.org/officeDocument/2006/relationships/image" Target="../media/image13.gi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m.readly.ru/author/67664210/" TargetMode="External"/><Relationship Id="rId5" Type="http://schemas.openxmlformats.org/officeDocument/2006/relationships/image" Target="../media/image12.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biblioteka-online.org/book/piraty-ledovogo-moria/reader" TargetMode="External"/><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hyperlink" Target="https://ru.wikipedia.org/wiki/%D0%9D%D0%B8%D0%BB%D1%8C%D1%81%D0%BE%D0%BD,_%D0%A4%D1%80%D0%B8%D0%B4%D0%B0" TargetMode="External"/><Relationship Id="rId5" Type="http://schemas.openxmlformats.org/officeDocument/2006/relationships/image" Target="../media/image14.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homeread.net/book/saharnyy-rebenok-istoriya-devochki-iz-proshlogo-veka-olga-gromova#tx" TargetMode="External"/><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s://cyclowiki.org/wiki/%D0%9E%D0%BB%D1%8C%D0%B3%D0%B0_%D0%9A%D0%BE%D0%BD%D1%81%D1%82%D0%B0%D0%BD%D1%82%D0%B8%D0%BD%D0%BE%D0%B2%D0%BD%D0%B0_%D0%93%D1%80%D0%BE%D0%BC%D0%BE%D0%B2%D0%B0" TargetMode="External"/><Relationship Id="rId5" Type="http://schemas.openxmlformats.org/officeDocument/2006/relationships/image" Target="../media/image1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librebook.me/inkheart/vol1/4" TargetMode="External"/><Relationship Id="rId5" Type="http://schemas.openxmlformats.org/officeDocument/2006/relationships/image" Target="../media/image19.png"/><Relationship Id="rId4" Type="http://schemas.openxmlformats.org/officeDocument/2006/relationships/hyperlink" Target="https://detlib-smolensk.gov67.ru/chitatelyam1/literaturnaya-alleya/korneliya-funke/?ysclid=m53l3812eq848589837"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biblioteka-online.org/book/moxnatyi-rebenok/reader" TargetMode="External"/><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detlib-smolensk.gov67.ru/chitatelyam1/literaturnaya-alleya/marina-aromshtam/?ysclid=m53lu69slz640411527" TargetMode="External"/><Relationship Id="rId5" Type="http://schemas.openxmlformats.org/officeDocument/2006/relationships/image" Target="../media/image20.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hyperlink" Target="https://knigogid.ru/books/1338503-kalendar-maya/toread?page=1" TargetMode="External"/><Relationship Id="rId7" Type="http://schemas.openxmlformats.org/officeDocument/2006/relationships/hyperlink" Target="https://24smi.org/celebrity/227377-viktoriia-lederman.html"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hyperlink" Target="https://biblioteka-online.org/book/vsego-odinnadcat-ili-sury-mury-v-piatom-d/reader" TargetMode="External"/><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detlib-smolensk.gov67.ru/chitatelyam1/literaturnaya-alleya/viktoriya-lederman/?ysclid=m53m1lcfbi584652934" TargetMode="External"/><Relationship Id="rId5" Type="http://schemas.openxmlformats.org/officeDocument/2006/relationships/image" Target="../media/image25.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8.jp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0" y="1500725"/>
            <a:ext cx="9144000" cy="115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sz="6800" b="1">
                <a:solidFill>
                  <a:srgbClr val="0B5394"/>
                </a:solidFill>
                <a:latin typeface="Times New Roman"/>
                <a:ea typeface="Times New Roman"/>
                <a:cs typeface="Times New Roman"/>
                <a:sym typeface="Times New Roman"/>
              </a:rPr>
              <a:t>Читаем всей семьей</a:t>
            </a:r>
            <a:endParaRPr sz="6800" b="1">
              <a:solidFill>
                <a:srgbClr val="0B5394"/>
              </a:solidFill>
              <a:latin typeface="Times New Roman"/>
              <a:ea typeface="Times New Roman"/>
              <a:cs typeface="Times New Roman"/>
              <a:sym typeface="Times New Roman"/>
            </a:endParaRPr>
          </a:p>
          <a:p>
            <a:pPr marL="0" lvl="0" indent="0" algn="ctr" rtl="0">
              <a:spcBef>
                <a:spcPts val="0"/>
              </a:spcBef>
              <a:spcAft>
                <a:spcPts val="0"/>
              </a:spcAft>
              <a:buNone/>
            </a:pPr>
            <a:endParaRPr sz="6800" b="1">
              <a:solidFill>
                <a:srgbClr val="0B5394"/>
              </a:solidFill>
              <a:latin typeface="Times New Roman"/>
              <a:ea typeface="Times New Roman"/>
              <a:cs typeface="Times New Roman"/>
              <a:sym typeface="Times New Roman"/>
            </a:endParaRPr>
          </a:p>
        </p:txBody>
      </p:sp>
      <p:pic>
        <p:nvPicPr>
          <p:cNvPr id="55" name="Google Shape;55;p13"/>
          <p:cNvPicPr preferRelativeResize="0"/>
          <p:nvPr/>
        </p:nvPicPr>
        <p:blipFill rotWithShape="1">
          <a:blip r:embed="rId3">
            <a:alphaModFix/>
          </a:blip>
          <a:srcRect t="15117"/>
          <a:stretch/>
        </p:blipFill>
        <p:spPr>
          <a:xfrm>
            <a:off x="8148750" y="79450"/>
            <a:ext cx="868250" cy="758525"/>
          </a:xfrm>
          <a:prstGeom prst="rect">
            <a:avLst/>
          </a:prstGeom>
          <a:noFill/>
          <a:ln>
            <a:noFill/>
          </a:ln>
        </p:spPr>
      </p:pic>
      <p:sp>
        <p:nvSpPr>
          <p:cNvPr id="56" name="Google Shape;56;p13"/>
          <p:cNvSpPr txBox="1"/>
          <p:nvPr/>
        </p:nvSpPr>
        <p:spPr>
          <a:xfrm>
            <a:off x="9" y="2571750"/>
            <a:ext cx="9144000" cy="30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sz="2300" b="1">
                <a:solidFill>
                  <a:srgbClr val="0B5394"/>
                </a:solidFill>
                <a:latin typeface="Times New Roman"/>
                <a:ea typeface="Times New Roman"/>
                <a:cs typeface="Times New Roman"/>
                <a:sym typeface="Times New Roman"/>
              </a:rPr>
              <a:t>Сетевой проект</a:t>
            </a:r>
            <a:endParaRPr sz="2300" b="1">
              <a:solidFill>
                <a:srgbClr val="0B5394"/>
              </a:solidFill>
              <a:latin typeface="Times New Roman"/>
              <a:ea typeface="Times New Roman"/>
              <a:cs typeface="Times New Roman"/>
              <a:sym typeface="Times New Roman"/>
            </a:endParaRPr>
          </a:p>
        </p:txBody>
      </p:sp>
      <p:sp>
        <p:nvSpPr>
          <p:cNvPr id="57" name="Google Shape;57;p13"/>
          <p:cNvSpPr txBox="1"/>
          <p:nvPr/>
        </p:nvSpPr>
        <p:spPr>
          <a:xfrm>
            <a:off x="785250" y="133475"/>
            <a:ext cx="7028100" cy="1028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ru" sz="2100" b="1" dirty="0">
                <a:solidFill>
                  <a:srgbClr val="0B5394"/>
                </a:solidFill>
                <a:latin typeface="Times New Roman"/>
                <a:ea typeface="Times New Roman"/>
                <a:cs typeface="Times New Roman"/>
                <a:sym typeface="Times New Roman"/>
              </a:rPr>
              <a:t>Библиотека МБОУ </a:t>
            </a:r>
            <a:r>
              <a:rPr lang="ru" sz="2100" b="1" dirty="0" smtClean="0">
                <a:solidFill>
                  <a:srgbClr val="0B5394"/>
                </a:solidFill>
                <a:latin typeface="Times New Roman"/>
                <a:ea typeface="Times New Roman"/>
                <a:cs typeface="Times New Roman"/>
                <a:sym typeface="Times New Roman"/>
              </a:rPr>
              <a:t>«Старо Иштерякская ООШ»</a:t>
            </a:r>
            <a:endParaRPr sz="2100" b="1" dirty="0">
              <a:solidFill>
                <a:srgbClr val="0B5394"/>
              </a:solidFill>
              <a:latin typeface="Times New Roman"/>
              <a:ea typeface="Times New Roman"/>
              <a:cs typeface="Times New Roman"/>
              <a:sym typeface="Times New Roman"/>
            </a:endParaRPr>
          </a:p>
          <a:p>
            <a:pPr marL="0" lvl="0" indent="0" algn="l" rtl="0">
              <a:spcBef>
                <a:spcPts val="0"/>
              </a:spcBef>
              <a:spcAft>
                <a:spcPts val="0"/>
              </a:spcAft>
              <a:buNone/>
            </a:pPr>
            <a:endParaRPr sz="1800" dirty="0">
              <a:solidFill>
                <a:schemeClr val="dk2"/>
              </a:solidFill>
            </a:endParaRPr>
          </a:p>
        </p:txBody>
      </p:sp>
      <p:sp>
        <p:nvSpPr>
          <p:cNvPr id="58" name="Google Shape;58;p13"/>
          <p:cNvSpPr txBox="1"/>
          <p:nvPr/>
        </p:nvSpPr>
        <p:spPr>
          <a:xfrm>
            <a:off x="6798364" y="3416975"/>
            <a:ext cx="2218635" cy="87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 sz="1800" b="1" dirty="0">
                <a:solidFill>
                  <a:srgbClr val="0B5394"/>
                </a:solidFill>
                <a:latin typeface="Times New Roman"/>
                <a:ea typeface="Times New Roman"/>
                <a:cs typeface="Times New Roman"/>
                <a:sym typeface="Times New Roman"/>
              </a:rPr>
              <a:t>Руководитель</a:t>
            </a:r>
            <a:r>
              <a:rPr lang="ru" sz="1800" b="1" dirty="0" smtClean="0">
                <a:solidFill>
                  <a:srgbClr val="0B5394"/>
                </a:solidFill>
                <a:latin typeface="Times New Roman"/>
                <a:ea typeface="Times New Roman"/>
                <a:cs typeface="Times New Roman"/>
                <a:sym typeface="Times New Roman"/>
              </a:rPr>
              <a:t>: </a:t>
            </a:r>
          </a:p>
          <a:p>
            <a:pPr marL="0" lvl="0" indent="0" algn="ctr" rtl="0">
              <a:spcBef>
                <a:spcPts val="0"/>
              </a:spcBef>
              <a:spcAft>
                <a:spcPts val="0"/>
              </a:spcAft>
              <a:buNone/>
            </a:pPr>
            <a:r>
              <a:rPr lang="ru-RU" sz="1800" b="1" dirty="0">
                <a:solidFill>
                  <a:srgbClr val="0B5394"/>
                </a:solidFill>
                <a:latin typeface="Times New Roman"/>
                <a:ea typeface="Times New Roman"/>
                <a:cs typeface="Times New Roman"/>
                <a:sym typeface="Times New Roman"/>
              </a:rPr>
              <a:t>ш</a:t>
            </a:r>
            <a:r>
              <a:rPr lang="ru" sz="1800" b="1" dirty="0" smtClean="0">
                <a:solidFill>
                  <a:srgbClr val="0B5394"/>
                </a:solidFill>
                <a:latin typeface="Times New Roman"/>
                <a:ea typeface="Times New Roman"/>
                <a:cs typeface="Times New Roman"/>
                <a:sym typeface="Times New Roman"/>
              </a:rPr>
              <a:t>к. </a:t>
            </a:r>
            <a:r>
              <a:rPr lang="ru-RU" sz="1800" b="1" dirty="0">
                <a:solidFill>
                  <a:srgbClr val="0B5394"/>
                </a:solidFill>
                <a:latin typeface="Times New Roman"/>
                <a:ea typeface="Times New Roman"/>
                <a:cs typeface="Times New Roman"/>
                <a:sym typeface="Times New Roman"/>
              </a:rPr>
              <a:t>б</a:t>
            </a:r>
            <a:r>
              <a:rPr lang="ru" sz="1800" b="1" dirty="0" smtClean="0">
                <a:solidFill>
                  <a:srgbClr val="0B5394"/>
                </a:solidFill>
                <a:latin typeface="Times New Roman"/>
                <a:ea typeface="Times New Roman"/>
                <a:cs typeface="Times New Roman"/>
                <a:sym typeface="Times New Roman"/>
              </a:rPr>
              <a:t>иблиотекарь</a:t>
            </a:r>
          </a:p>
          <a:p>
            <a:pPr marL="0" lvl="0" indent="0" algn="ctr" rtl="0">
              <a:spcBef>
                <a:spcPts val="0"/>
              </a:spcBef>
              <a:spcAft>
                <a:spcPts val="0"/>
              </a:spcAft>
              <a:buNone/>
            </a:pPr>
            <a:r>
              <a:rPr lang="ru" sz="1800" b="1" dirty="0" smtClean="0">
                <a:solidFill>
                  <a:srgbClr val="0B5394"/>
                </a:solidFill>
                <a:latin typeface="Times New Roman"/>
                <a:ea typeface="Times New Roman"/>
                <a:cs typeface="Times New Roman"/>
                <a:sym typeface="Times New Roman"/>
              </a:rPr>
              <a:t>Мухамадеева Н.М.</a:t>
            </a:r>
            <a:endParaRPr sz="1800" b="1" dirty="0">
              <a:solidFill>
                <a:srgbClr val="0B5394"/>
              </a:solidFill>
              <a:latin typeface="Times New Roman"/>
              <a:ea typeface="Times New Roman"/>
              <a:cs typeface="Times New Roman"/>
              <a:sym typeface="Times New Roman"/>
            </a:endParaRPr>
          </a:p>
        </p:txBody>
      </p:sp>
      <p:sp>
        <p:nvSpPr>
          <p:cNvPr id="59" name="Google Shape;59;p13"/>
          <p:cNvSpPr txBox="1"/>
          <p:nvPr/>
        </p:nvSpPr>
        <p:spPr>
          <a:xfrm>
            <a:off x="0" y="2047115"/>
            <a:ext cx="91440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357725" y="693350"/>
            <a:ext cx="2084699" cy="3078226"/>
          </a:xfrm>
          <a:prstGeom prst="rect">
            <a:avLst/>
          </a:prstGeom>
          <a:noFill/>
          <a:ln w="19050" cap="flat" cmpd="sng">
            <a:solidFill>
              <a:srgbClr val="0B5394"/>
            </a:solidFill>
            <a:prstDash val="solid"/>
            <a:round/>
            <a:headEnd type="none" w="sm" len="sm"/>
            <a:tailEnd type="none" w="sm" len="sm"/>
          </a:ln>
        </p:spPr>
      </p:pic>
      <p:sp>
        <p:nvSpPr>
          <p:cNvPr id="65" name="Google Shape;65;p14"/>
          <p:cNvSpPr txBox="1"/>
          <p:nvPr/>
        </p:nvSpPr>
        <p:spPr>
          <a:xfrm>
            <a:off x="0" y="86225"/>
            <a:ext cx="91440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Нина Дашевская «Вилли»</a:t>
            </a:r>
            <a:endParaRPr sz="2900" b="1">
              <a:solidFill>
                <a:srgbClr val="0000FF"/>
              </a:solidFill>
              <a:latin typeface="Times New Roman"/>
              <a:ea typeface="Times New Roman"/>
              <a:cs typeface="Times New Roman"/>
              <a:sym typeface="Times New Roman"/>
            </a:endParaRPr>
          </a:p>
        </p:txBody>
      </p:sp>
      <p:pic>
        <p:nvPicPr>
          <p:cNvPr id="66" name="Google Shape;66;p14">
            <a:hlinkClick r:id="rId4"/>
          </p:cNvPr>
          <p:cNvPicPr preferRelativeResize="0"/>
          <p:nvPr/>
        </p:nvPicPr>
        <p:blipFill>
          <a:blip r:embed="rId5">
            <a:alphaModFix/>
          </a:blip>
          <a:stretch>
            <a:fillRect/>
          </a:stretch>
        </p:blipFill>
        <p:spPr>
          <a:xfrm>
            <a:off x="429739" y="4095975"/>
            <a:ext cx="956723" cy="1119650"/>
          </a:xfrm>
          <a:prstGeom prst="rect">
            <a:avLst/>
          </a:prstGeom>
          <a:noFill/>
          <a:ln>
            <a:noFill/>
          </a:ln>
        </p:spPr>
      </p:pic>
      <p:sp>
        <p:nvSpPr>
          <p:cNvPr id="67" name="Google Shape;67;p14"/>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68" name="Google Shape;68;p14"/>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69" name="Google Shape;69;p14"/>
          <p:cNvSpPr txBox="1"/>
          <p:nvPr/>
        </p:nvSpPr>
        <p:spPr>
          <a:xfrm>
            <a:off x="7404138" y="2757850"/>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70" name="Google Shape;70;p14"/>
          <p:cNvSpPr txBox="1"/>
          <p:nvPr/>
        </p:nvSpPr>
        <p:spPr>
          <a:xfrm>
            <a:off x="128327" y="3771575"/>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71" name="Google Shape;71;p14"/>
          <p:cNvSpPr txBox="1"/>
          <p:nvPr/>
        </p:nvSpPr>
        <p:spPr>
          <a:xfrm>
            <a:off x="2886458" y="717425"/>
            <a:ext cx="5915700" cy="19086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ru" sz="1200" b="1" dirty="0">
                <a:solidFill>
                  <a:schemeClr val="dk1"/>
                </a:solidFill>
              </a:rPr>
              <a:t>    Отзыв </a:t>
            </a:r>
            <a:r>
              <a:rPr lang="ru" sz="1200" b="1" dirty="0" smtClean="0">
                <a:solidFill>
                  <a:schemeClr val="dk1"/>
                </a:solidFill>
              </a:rPr>
              <a:t>Муртазиной</a:t>
            </a:r>
            <a:r>
              <a:rPr lang="ru-RU" sz="1200" b="1" dirty="0" smtClean="0">
                <a:solidFill>
                  <a:schemeClr val="dk1"/>
                </a:solidFill>
              </a:rPr>
              <a:t> Разины</a:t>
            </a:r>
            <a:r>
              <a:rPr lang="ru" sz="1200" b="1" dirty="0" smtClean="0">
                <a:solidFill>
                  <a:schemeClr val="dk1"/>
                </a:solidFill>
              </a:rPr>
              <a:t>, </a:t>
            </a:r>
            <a:r>
              <a:rPr lang="ru" sz="1200" b="1" dirty="0">
                <a:solidFill>
                  <a:schemeClr val="dk1"/>
                </a:solidFill>
              </a:rPr>
              <a:t>ученицы </a:t>
            </a:r>
            <a:r>
              <a:rPr lang="ru" sz="1200" b="1" dirty="0" smtClean="0">
                <a:solidFill>
                  <a:schemeClr val="dk1"/>
                </a:solidFill>
              </a:rPr>
              <a:t>8 </a:t>
            </a:r>
            <a:r>
              <a:rPr lang="ru" sz="1200" b="1" dirty="0">
                <a:solidFill>
                  <a:schemeClr val="dk1"/>
                </a:solidFill>
              </a:rPr>
              <a:t>класса: </a:t>
            </a:r>
            <a:endParaRPr sz="1200" b="1" dirty="0">
              <a:solidFill>
                <a:schemeClr val="dk1"/>
              </a:solidFill>
            </a:endParaRPr>
          </a:p>
          <a:p>
            <a:pPr marL="0" lvl="0" indent="0" algn="just" rtl="0">
              <a:spcBef>
                <a:spcPts val="0"/>
              </a:spcBef>
              <a:spcAft>
                <a:spcPts val="0"/>
              </a:spcAft>
              <a:buNone/>
            </a:pPr>
            <a:r>
              <a:rPr lang="ru" b="1" i="1" dirty="0">
                <a:solidFill>
                  <a:srgbClr val="333333"/>
                </a:solidFill>
                <a:latin typeface="Times New Roman"/>
                <a:ea typeface="Times New Roman"/>
                <a:cs typeface="Times New Roman"/>
                <a:sym typeface="Times New Roman"/>
              </a:rPr>
              <a:t>«</a:t>
            </a:r>
            <a:r>
              <a:rPr lang="ru" sz="1200" b="1" i="1" dirty="0">
                <a:solidFill>
                  <a:schemeClr val="dk1"/>
                </a:solidFill>
              </a:rPr>
              <a:t>Простая и очень лёгкая для восприятия история мальчика Севки, у которого смогли подружиться Мир вымышленный и Мир реальный. Хотя для мальчика реально все: и велосипеды разговаривают, и дорожные знаки оживают, и вещи потерянные живут в своем городе, и великаны встречаются на улицах. Книга наполняет добротой. Вспоминаются детские забавы. Мечты. Переживания. Страхи. Главное, чему может научить эта повесть – дружбе и прекрасному умению видеть необычное в повседневном</a:t>
            </a:r>
            <a:r>
              <a:rPr lang="ru" b="1" i="1" dirty="0">
                <a:solidFill>
                  <a:srgbClr val="333333"/>
                </a:solidFill>
                <a:latin typeface="Times New Roman"/>
                <a:ea typeface="Times New Roman"/>
                <a:cs typeface="Times New Roman"/>
                <a:sym typeface="Times New Roman"/>
              </a:rPr>
              <a:t>»</a:t>
            </a:r>
            <a:r>
              <a:rPr lang="ru" sz="1200" b="1" i="1" dirty="0">
                <a:solidFill>
                  <a:schemeClr val="dk1"/>
                </a:solidFill>
              </a:rPr>
              <a:t>.</a:t>
            </a:r>
            <a:endParaRPr sz="1200" b="1" i="1" dirty="0">
              <a:solidFill>
                <a:schemeClr val="dk1"/>
              </a:solidFill>
            </a:endParaRPr>
          </a:p>
        </p:txBody>
      </p:sp>
      <p:sp>
        <p:nvSpPr>
          <p:cNvPr id="72" name="Google Shape;72;p14"/>
          <p:cNvSpPr txBox="1"/>
          <p:nvPr/>
        </p:nvSpPr>
        <p:spPr>
          <a:xfrm>
            <a:off x="2619938" y="2635575"/>
            <a:ext cx="4723500" cy="1908184"/>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ru" sz="1200" b="1" dirty="0">
                <a:solidFill>
                  <a:schemeClr val="dk1"/>
                </a:solidFill>
              </a:rPr>
              <a:t> </a:t>
            </a:r>
            <a:r>
              <a:rPr lang="ru" sz="1200" b="1" dirty="0" smtClean="0">
                <a:solidFill>
                  <a:schemeClr val="dk1"/>
                </a:solidFill>
              </a:rPr>
              <a:t>Отзыв Муртазиной Р.Р., мамы</a:t>
            </a:r>
            <a:r>
              <a:rPr lang="ru" sz="1200" b="1" dirty="0">
                <a:solidFill>
                  <a:schemeClr val="dk1"/>
                </a:solidFill>
              </a:rPr>
              <a:t>: </a:t>
            </a:r>
            <a:r>
              <a:rPr lang="ru" b="1" i="1" dirty="0">
                <a:solidFill>
                  <a:srgbClr val="333333"/>
                </a:solidFill>
                <a:latin typeface="Times New Roman"/>
                <a:ea typeface="Times New Roman"/>
                <a:cs typeface="Times New Roman"/>
                <a:sym typeface="Times New Roman"/>
              </a:rPr>
              <a:t>«</a:t>
            </a:r>
            <a:r>
              <a:rPr lang="ru" b="1" i="1" dirty="0">
                <a:solidFill>
                  <a:schemeClr val="dk1"/>
                </a:solidFill>
              </a:rPr>
              <a:t>У</a:t>
            </a:r>
            <a:r>
              <a:rPr lang="ru" sz="1200" b="1" i="1" dirty="0">
                <a:solidFill>
                  <a:schemeClr val="dk1"/>
                </a:solidFill>
              </a:rPr>
              <a:t>влекательная, ироничная книга для подростков и не только. Автор очень интересно пишет, кажется, что по-детски, но затрагивает сложные моменты и взрослой жизни, и жизни подростков. </a:t>
            </a:r>
            <a:r>
              <a:rPr lang="ru" sz="1200" b="1" i="1" dirty="0" smtClean="0">
                <a:solidFill>
                  <a:schemeClr val="dk1"/>
                </a:solidFill>
              </a:rPr>
              <a:t>Книга </a:t>
            </a:r>
            <a:r>
              <a:rPr lang="ru" sz="1200" b="1" i="1" dirty="0">
                <a:solidFill>
                  <a:schemeClr val="dk1"/>
                </a:solidFill>
              </a:rPr>
              <a:t>о дружбе, о первых проявлениях чувств, о детских мечтах и вымышленных мирах. Но это не фантастика, ведь именно ребенок может в обычных буднях увидеть необычное, чудесное</a:t>
            </a:r>
            <a:r>
              <a:rPr lang="ru" b="1" i="1" dirty="0">
                <a:solidFill>
                  <a:srgbClr val="333333"/>
                </a:solidFill>
                <a:latin typeface="Times New Roman"/>
                <a:ea typeface="Times New Roman"/>
                <a:cs typeface="Times New Roman"/>
                <a:sym typeface="Times New Roman"/>
              </a:rPr>
              <a:t>»</a:t>
            </a:r>
            <a:r>
              <a:rPr lang="ru" sz="1200" b="1" i="1" dirty="0">
                <a:solidFill>
                  <a:schemeClr val="dk1"/>
                </a:solidFill>
              </a:rPr>
              <a:t>.</a:t>
            </a:r>
            <a:endParaRPr sz="1200" b="1" i="1" dirty="0">
              <a:solidFill>
                <a:schemeClr val="dk1"/>
              </a:solidFill>
            </a:endParaRPr>
          </a:p>
        </p:txBody>
      </p:sp>
      <p:sp>
        <p:nvSpPr>
          <p:cNvPr id="73" name="Google Shape;73;p14"/>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74" name="Google Shape;74;p14">
            <a:hlinkClick r:id="rId6"/>
          </p:cNvPr>
          <p:cNvPicPr preferRelativeResize="0"/>
          <p:nvPr/>
        </p:nvPicPr>
        <p:blipFill>
          <a:blip r:embed="rId7">
            <a:alphaModFix/>
          </a:blip>
          <a:stretch>
            <a:fillRect/>
          </a:stretch>
        </p:blipFill>
        <p:spPr>
          <a:xfrm>
            <a:off x="7567600" y="3111850"/>
            <a:ext cx="1234550" cy="1234550"/>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p:nvPr/>
        </p:nvSpPr>
        <p:spPr>
          <a:xfrm>
            <a:off x="0" y="0"/>
            <a:ext cx="9144000" cy="107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Мария Ботева                                                            «Мороженое в вафельных стаканчиках» </a:t>
            </a:r>
            <a:endParaRPr sz="2900" b="1">
              <a:solidFill>
                <a:srgbClr val="0000FF"/>
              </a:solidFill>
              <a:latin typeface="Times New Roman"/>
              <a:ea typeface="Times New Roman"/>
              <a:cs typeface="Times New Roman"/>
              <a:sym typeface="Times New Roman"/>
            </a:endParaRPr>
          </a:p>
        </p:txBody>
      </p:sp>
      <p:pic>
        <p:nvPicPr>
          <p:cNvPr id="80" name="Google Shape;80;p15">
            <a:hlinkClick r:id="rId3"/>
          </p:cNvPr>
          <p:cNvPicPr preferRelativeResize="0"/>
          <p:nvPr/>
        </p:nvPicPr>
        <p:blipFill>
          <a:blip r:embed="rId4">
            <a:alphaModFix/>
          </a:blip>
          <a:stretch>
            <a:fillRect/>
          </a:stretch>
        </p:blipFill>
        <p:spPr>
          <a:xfrm>
            <a:off x="432689" y="4099000"/>
            <a:ext cx="956723" cy="1119650"/>
          </a:xfrm>
          <a:prstGeom prst="rect">
            <a:avLst/>
          </a:prstGeom>
          <a:noFill/>
          <a:ln>
            <a:noFill/>
          </a:ln>
        </p:spPr>
      </p:pic>
      <p:sp>
        <p:nvSpPr>
          <p:cNvPr id="81" name="Google Shape;81;p15"/>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82" name="Google Shape;82;p15"/>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83" name="Google Shape;83;p15"/>
          <p:cNvSpPr txBox="1"/>
          <p:nvPr/>
        </p:nvSpPr>
        <p:spPr>
          <a:xfrm>
            <a:off x="7340750" y="2737838"/>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84" name="Google Shape;84;p15"/>
          <p:cNvSpPr txBox="1"/>
          <p:nvPr/>
        </p:nvSpPr>
        <p:spPr>
          <a:xfrm>
            <a:off x="174677" y="3839000"/>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85" name="Google Shape;85;p15"/>
          <p:cNvSpPr txBox="1"/>
          <p:nvPr/>
        </p:nvSpPr>
        <p:spPr>
          <a:xfrm>
            <a:off x="2722858" y="1097438"/>
            <a:ext cx="5915700" cy="1662300"/>
          </a:xfrm>
          <a:prstGeom prst="rect">
            <a:avLst/>
          </a:prstGeom>
          <a:noFill/>
          <a:ln>
            <a:noFill/>
          </a:ln>
        </p:spPr>
        <p:txBody>
          <a:bodyPr spcFirstLastPara="1" wrap="square" lIns="91425" tIns="91425" rIns="91425" bIns="91425" anchor="t" anchorCtr="0">
            <a:spAutoFit/>
          </a:bodyPr>
          <a:lstStyle/>
          <a:p>
            <a:pPr marL="0" lvl="0" indent="0" algn="just" rtl="0">
              <a:lnSpc>
                <a:spcPct val="100000"/>
              </a:lnSpc>
              <a:spcBef>
                <a:spcPts val="0"/>
              </a:spcBef>
              <a:spcAft>
                <a:spcPts val="0"/>
              </a:spcAft>
              <a:buNone/>
            </a:pPr>
            <a:r>
              <a:rPr lang="ru" sz="1200" b="1" dirty="0">
                <a:solidFill>
                  <a:schemeClr val="dk1"/>
                </a:solidFill>
              </a:rPr>
              <a:t>    Отзыв </a:t>
            </a:r>
            <a:r>
              <a:rPr lang="ru" sz="1200" b="1" dirty="0" smtClean="0">
                <a:solidFill>
                  <a:schemeClr val="dk1"/>
                </a:solidFill>
              </a:rPr>
              <a:t>Ахсановой Авроры, </a:t>
            </a:r>
            <a:r>
              <a:rPr lang="ru" sz="1200" b="1" dirty="0">
                <a:solidFill>
                  <a:schemeClr val="dk1"/>
                </a:solidFill>
              </a:rPr>
              <a:t>ученицы 5 класса:</a:t>
            </a:r>
            <a:r>
              <a:rPr lang="ru" sz="1200" b="1" i="1" dirty="0">
                <a:solidFill>
                  <a:schemeClr val="dk1"/>
                </a:solidFill>
              </a:rPr>
              <a:t> «В книге три повести о детях и их приключениях. В книге есть грустные моменты, например, когда в повести «Место праздника» рассказывается о расставании с другом. Но много и смешных, например, как папа всё время уходил в неизвестные дали, но всегда возвращался. Прочитав эту книгу, я поняла, что в жизни всякое бывает. Поэтому надо стараться хорошо учиться, держаться подальше от драк, слушаться родителей, ведь они всё лучше знают». </a:t>
            </a:r>
            <a:endParaRPr sz="1200" b="1" i="1" dirty="0">
              <a:solidFill>
                <a:schemeClr val="dk1"/>
              </a:solidFill>
            </a:endParaRPr>
          </a:p>
        </p:txBody>
      </p:sp>
      <p:sp>
        <p:nvSpPr>
          <p:cNvPr id="86" name="Google Shape;86;p15"/>
          <p:cNvSpPr txBox="1"/>
          <p:nvPr/>
        </p:nvSpPr>
        <p:spPr>
          <a:xfrm>
            <a:off x="2466550" y="2808800"/>
            <a:ext cx="4746900" cy="1477297"/>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a:solidFill>
                  <a:schemeClr val="dk1"/>
                </a:solidFill>
              </a:rPr>
              <a:t>Ахсановой </a:t>
            </a:r>
            <a:r>
              <a:rPr lang="ru" sz="1200" b="1" dirty="0" smtClean="0">
                <a:solidFill>
                  <a:schemeClr val="dk1"/>
                </a:solidFill>
              </a:rPr>
              <a:t>Д</a:t>
            </a:r>
            <a:r>
              <a:rPr lang="ru" sz="1200" b="1" dirty="0" smtClean="0">
                <a:solidFill>
                  <a:schemeClr val="dk1"/>
                </a:solidFill>
              </a:rPr>
              <a:t>.А</a:t>
            </a:r>
            <a:r>
              <a:rPr lang="ru" sz="1200" b="1" dirty="0">
                <a:solidFill>
                  <a:schemeClr val="dk1"/>
                </a:solidFill>
              </a:rPr>
              <a:t>., мамы:</a:t>
            </a:r>
            <a:r>
              <a:rPr lang="ru" sz="1200" b="1" i="1" dirty="0">
                <a:solidFill>
                  <a:schemeClr val="dk1"/>
                </a:solidFill>
              </a:rPr>
              <a:t> </a:t>
            </a:r>
            <a:r>
              <a:rPr lang="ru" sz="1200" b="1" i="1" dirty="0">
                <a:solidFill>
                  <a:srgbClr val="333333"/>
                </a:solidFill>
              </a:rPr>
              <a:t>«Замечательная, искренняя, светлая книга! Прочитали за один день с большим удовольствием. Очень добрая книга о трепетных чувствах и настоящих поступках хороших людей. Читается на одном дыхании. Можно рекомендовать не только подросткам, но и старшему поколению».</a:t>
            </a:r>
            <a:r>
              <a:rPr lang="ru" sz="1200" b="1" dirty="0">
                <a:solidFill>
                  <a:srgbClr val="333333"/>
                </a:solidFill>
              </a:rPr>
              <a:t> </a:t>
            </a:r>
            <a:endParaRPr sz="1200" b="1" dirty="0">
              <a:solidFill>
                <a:srgbClr val="333333"/>
              </a:solidFill>
            </a:endParaRPr>
          </a:p>
        </p:txBody>
      </p:sp>
      <p:pic>
        <p:nvPicPr>
          <p:cNvPr id="87" name="Google Shape;87;p15"/>
          <p:cNvPicPr preferRelativeResize="0"/>
          <p:nvPr/>
        </p:nvPicPr>
        <p:blipFill>
          <a:blip r:embed="rId5">
            <a:alphaModFix/>
          </a:blip>
          <a:stretch>
            <a:fillRect/>
          </a:stretch>
        </p:blipFill>
        <p:spPr>
          <a:xfrm>
            <a:off x="312050" y="1054700"/>
            <a:ext cx="1902550" cy="2832901"/>
          </a:xfrm>
          <a:prstGeom prst="rect">
            <a:avLst/>
          </a:prstGeom>
          <a:noFill/>
          <a:ln w="19050" cap="flat" cmpd="sng">
            <a:solidFill>
              <a:srgbClr val="0B5394"/>
            </a:solidFill>
            <a:prstDash val="solid"/>
            <a:round/>
            <a:headEnd type="none" w="sm" len="sm"/>
            <a:tailEnd type="none" w="sm" len="sm"/>
          </a:ln>
        </p:spPr>
      </p:pic>
      <p:sp>
        <p:nvSpPr>
          <p:cNvPr id="88" name="Google Shape;88;p15"/>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89" name="Google Shape;89;p15">
            <a:hlinkClick r:id="rId6"/>
          </p:cNvPr>
          <p:cNvPicPr preferRelativeResize="0"/>
          <p:nvPr/>
        </p:nvPicPr>
        <p:blipFill>
          <a:blip r:embed="rId7">
            <a:alphaModFix/>
          </a:blip>
          <a:stretch>
            <a:fillRect/>
          </a:stretch>
        </p:blipFill>
        <p:spPr>
          <a:xfrm>
            <a:off x="7537600" y="3091850"/>
            <a:ext cx="1228100" cy="1228100"/>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6">
            <a:hlinkClick r:id="rId3"/>
          </p:cNvPr>
          <p:cNvPicPr preferRelativeResize="0"/>
          <p:nvPr/>
        </p:nvPicPr>
        <p:blipFill>
          <a:blip r:embed="rId4">
            <a:alphaModFix/>
          </a:blip>
          <a:stretch>
            <a:fillRect/>
          </a:stretch>
        </p:blipFill>
        <p:spPr>
          <a:xfrm>
            <a:off x="433939" y="4084550"/>
            <a:ext cx="956723" cy="1119650"/>
          </a:xfrm>
          <a:prstGeom prst="rect">
            <a:avLst/>
          </a:prstGeom>
          <a:noFill/>
          <a:ln>
            <a:noFill/>
          </a:ln>
        </p:spPr>
      </p:pic>
      <p:sp>
        <p:nvSpPr>
          <p:cNvPr id="95" name="Google Shape;95;p16"/>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96" name="Google Shape;96;p16"/>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97" name="Google Shape;97;p16"/>
          <p:cNvSpPr txBox="1"/>
          <p:nvPr/>
        </p:nvSpPr>
        <p:spPr>
          <a:xfrm>
            <a:off x="7474163" y="2686025"/>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98" name="Google Shape;98;p16"/>
          <p:cNvSpPr txBox="1"/>
          <p:nvPr/>
        </p:nvSpPr>
        <p:spPr>
          <a:xfrm>
            <a:off x="174677" y="3795650"/>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99" name="Google Shape;99;p16"/>
          <p:cNvSpPr txBox="1"/>
          <p:nvPr/>
        </p:nvSpPr>
        <p:spPr>
          <a:xfrm>
            <a:off x="2806983" y="698075"/>
            <a:ext cx="5915700" cy="1107965"/>
          </a:xfrm>
          <a:prstGeom prst="rect">
            <a:avLst/>
          </a:prstGeom>
          <a:noFill/>
          <a:ln>
            <a:noFill/>
          </a:ln>
        </p:spPr>
        <p:txBody>
          <a:bodyPr spcFirstLastPara="1" wrap="square" lIns="90000" tIns="91425" rIns="91425" bIns="91425" anchor="t" anchorCtr="0">
            <a:spAutoFit/>
          </a:bodyPr>
          <a:lstStyle/>
          <a:p>
            <a:pPr marL="0" lvl="0" indent="0" algn="just" rtl="0">
              <a:spcBef>
                <a:spcPts val="0"/>
              </a:spcBef>
              <a:spcAft>
                <a:spcPts val="0"/>
              </a:spcAft>
              <a:buNone/>
            </a:pPr>
            <a:r>
              <a:rPr lang="ru" sz="1200" b="1" dirty="0">
                <a:solidFill>
                  <a:schemeClr val="dk1"/>
                </a:solidFill>
              </a:rPr>
              <a:t>   </a:t>
            </a:r>
            <a:r>
              <a:rPr lang="ru" sz="1200" b="1" dirty="0" smtClean="0">
                <a:solidFill>
                  <a:schemeClr val="dk1"/>
                </a:solidFill>
              </a:rPr>
              <a:t>Отзыв Бургановой Айгизи, </a:t>
            </a:r>
            <a:r>
              <a:rPr lang="ru" sz="1200" b="1" dirty="0">
                <a:solidFill>
                  <a:schemeClr val="dk1"/>
                </a:solidFill>
              </a:rPr>
              <a:t>ученицы 5 класса: </a:t>
            </a:r>
            <a:r>
              <a:rPr lang="ru" sz="1200" dirty="0">
                <a:solidFill>
                  <a:srgbClr val="333333"/>
                </a:solidFill>
                <a:latin typeface="Times New Roman"/>
                <a:ea typeface="Times New Roman"/>
                <a:cs typeface="Times New Roman"/>
                <a:sym typeface="Times New Roman"/>
              </a:rPr>
              <a:t>«</a:t>
            </a:r>
            <a:r>
              <a:rPr lang="ru" sz="1200" b="1" i="1" dirty="0">
                <a:solidFill>
                  <a:schemeClr val="dk1"/>
                </a:solidFill>
              </a:rPr>
              <a:t>Мне очень понравилась эта книга. В ней рассказывается о дружбе и приключениях мальчика Трилле и его подруги Лены. Она учит доброте, дружбе. Рассказ местами грустный, но у него счастливый конец. Советую его к прочтению</a:t>
            </a:r>
            <a:r>
              <a:rPr lang="ru" sz="1200" dirty="0">
                <a:solidFill>
                  <a:srgbClr val="333333"/>
                </a:solidFill>
                <a:latin typeface="Times New Roman"/>
                <a:ea typeface="Times New Roman"/>
                <a:cs typeface="Times New Roman"/>
                <a:sym typeface="Times New Roman"/>
              </a:rPr>
              <a:t>»</a:t>
            </a:r>
            <a:r>
              <a:rPr lang="ru" sz="1200" b="1" i="1" dirty="0">
                <a:solidFill>
                  <a:schemeClr val="dk1"/>
                </a:solidFill>
              </a:rPr>
              <a:t>.</a:t>
            </a:r>
            <a:endParaRPr sz="1200" b="1" i="1" dirty="0">
              <a:solidFill>
                <a:schemeClr val="dk1"/>
              </a:solidFill>
            </a:endParaRPr>
          </a:p>
        </p:txBody>
      </p:sp>
      <p:sp>
        <p:nvSpPr>
          <p:cNvPr id="100" name="Google Shape;100;p16"/>
          <p:cNvSpPr txBox="1"/>
          <p:nvPr/>
        </p:nvSpPr>
        <p:spPr>
          <a:xfrm>
            <a:off x="2442738" y="1748500"/>
            <a:ext cx="5107800" cy="2770500"/>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a:solidFill>
                  <a:schemeClr val="dk1"/>
                </a:solidFill>
              </a:rPr>
              <a:t>Бургановой </a:t>
            </a:r>
            <a:r>
              <a:rPr lang="ru" sz="1200" b="1" dirty="0" smtClean="0">
                <a:solidFill>
                  <a:schemeClr val="dk1"/>
                </a:solidFill>
              </a:rPr>
              <a:t>Г.С</a:t>
            </a:r>
            <a:r>
              <a:rPr lang="ru" sz="1200" b="1" dirty="0">
                <a:solidFill>
                  <a:schemeClr val="dk1"/>
                </a:solidFill>
              </a:rPr>
              <a:t>., мамы: </a:t>
            </a:r>
            <a:r>
              <a:rPr lang="ru" sz="1200" b="1" i="1" dirty="0">
                <a:solidFill>
                  <a:schemeClr val="dk1"/>
                </a:solidFill>
              </a:rPr>
              <a:t>«Эта книга о дружбе детей – девятилетнего Трилле и его соседки и одноклассницы Лены. Их жизнь сопровождают постоянные приключения, выходки и попадания в переделки, оценка которых с точки зрения меня как родителя, конечно, ввергают в ужас. Но несмотря на это, книга очень добрая и веселая, написана лёгким слогом. На своем пути дети встречаются и с драматическими событиями: разлука, утрата близкого, но они учатся переживать это с помощью доброты и мудрости своих родных. Через все повествование красной нитью проходит тема любви – к родным и друзьям, к животным и природе в целом, к своему дому. Тёплая, душевная, уютная книга, при чтении которой вспоминаешь свое безоблачное детство и тянет приготовить вафельки</a:t>
            </a:r>
            <a:r>
              <a:rPr lang="ru" sz="1100" b="1" i="1" dirty="0">
                <a:solidFill>
                  <a:schemeClr val="dk1"/>
                </a:solidFill>
              </a:rPr>
              <a:t>».</a:t>
            </a:r>
            <a:endParaRPr sz="1100" b="1" i="1" dirty="0">
              <a:solidFill>
                <a:schemeClr val="dk1"/>
              </a:solidFill>
            </a:endParaRPr>
          </a:p>
        </p:txBody>
      </p:sp>
      <p:sp>
        <p:nvSpPr>
          <p:cNvPr id="101" name="Google Shape;101;p16"/>
          <p:cNvSpPr txBox="1"/>
          <p:nvPr/>
        </p:nvSpPr>
        <p:spPr>
          <a:xfrm>
            <a:off x="0" y="95775"/>
            <a:ext cx="91440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Мария Парр «Вафельное сердце»</a:t>
            </a:r>
            <a:endParaRPr sz="2900" b="1">
              <a:solidFill>
                <a:srgbClr val="0000FF"/>
              </a:solidFill>
              <a:latin typeface="Times New Roman"/>
              <a:ea typeface="Times New Roman"/>
              <a:cs typeface="Times New Roman"/>
              <a:sym typeface="Times New Roman"/>
            </a:endParaRPr>
          </a:p>
        </p:txBody>
      </p:sp>
      <p:pic>
        <p:nvPicPr>
          <p:cNvPr id="102" name="Google Shape;102;p16"/>
          <p:cNvPicPr preferRelativeResize="0"/>
          <p:nvPr/>
        </p:nvPicPr>
        <p:blipFill>
          <a:blip r:embed="rId5">
            <a:alphaModFix/>
          </a:blip>
          <a:stretch>
            <a:fillRect/>
          </a:stretch>
        </p:blipFill>
        <p:spPr>
          <a:xfrm>
            <a:off x="320825" y="863650"/>
            <a:ext cx="1997650" cy="2932000"/>
          </a:xfrm>
          <a:prstGeom prst="rect">
            <a:avLst/>
          </a:prstGeom>
          <a:noFill/>
          <a:ln w="19050" cap="flat" cmpd="sng">
            <a:solidFill>
              <a:srgbClr val="0B5394"/>
            </a:solidFill>
            <a:prstDash val="solid"/>
            <a:round/>
            <a:headEnd type="none" w="sm" len="sm"/>
            <a:tailEnd type="none" w="sm" len="sm"/>
          </a:ln>
        </p:spPr>
      </p:pic>
      <p:pic>
        <p:nvPicPr>
          <p:cNvPr id="103" name="Google Shape;103;p16">
            <a:hlinkClick r:id="rId6"/>
          </p:cNvPr>
          <p:cNvPicPr preferRelativeResize="0"/>
          <p:nvPr/>
        </p:nvPicPr>
        <p:blipFill>
          <a:blip r:embed="rId7">
            <a:alphaModFix/>
          </a:blip>
          <a:stretch>
            <a:fillRect/>
          </a:stretch>
        </p:blipFill>
        <p:spPr>
          <a:xfrm>
            <a:off x="7674825" y="3076150"/>
            <a:ext cx="1220525" cy="1220525"/>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7"/>
          <p:cNvPicPr preferRelativeResize="0"/>
          <p:nvPr/>
        </p:nvPicPr>
        <p:blipFill rotWithShape="1">
          <a:blip r:embed="rId3">
            <a:alphaModFix/>
          </a:blip>
          <a:srcRect l="583" r="583"/>
          <a:stretch/>
        </p:blipFill>
        <p:spPr>
          <a:xfrm>
            <a:off x="303775" y="995850"/>
            <a:ext cx="2014700" cy="2869576"/>
          </a:xfrm>
          <a:prstGeom prst="rect">
            <a:avLst/>
          </a:prstGeom>
          <a:noFill/>
          <a:ln w="19050" cap="flat" cmpd="sng">
            <a:solidFill>
              <a:srgbClr val="0B5394"/>
            </a:solidFill>
            <a:prstDash val="solid"/>
            <a:round/>
            <a:headEnd type="none" w="sm" len="sm"/>
            <a:tailEnd type="none" w="sm" len="sm"/>
          </a:ln>
        </p:spPr>
      </p:pic>
      <p:pic>
        <p:nvPicPr>
          <p:cNvPr id="109" name="Google Shape;109;p17">
            <a:hlinkClick r:id="rId4"/>
          </p:cNvPr>
          <p:cNvPicPr preferRelativeResize="0"/>
          <p:nvPr/>
        </p:nvPicPr>
        <p:blipFill>
          <a:blip r:embed="rId5">
            <a:alphaModFix/>
          </a:blip>
          <a:stretch>
            <a:fillRect/>
          </a:stretch>
        </p:blipFill>
        <p:spPr>
          <a:xfrm>
            <a:off x="432689" y="4099000"/>
            <a:ext cx="956723" cy="1119650"/>
          </a:xfrm>
          <a:prstGeom prst="rect">
            <a:avLst/>
          </a:prstGeom>
          <a:noFill/>
          <a:ln>
            <a:noFill/>
          </a:ln>
        </p:spPr>
      </p:pic>
      <p:sp>
        <p:nvSpPr>
          <p:cNvPr id="110" name="Google Shape;110;p17"/>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1" name="Google Shape;111;p17"/>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2" name="Google Shape;112;p17"/>
          <p:cNvSpPr txBox="1"/>
          <p:nvPr/>
        </p:nvSpPr>
        <p:spPr>
          <a:xfrm>
            <a:off x="7329125" y="2712875"/>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113" name="Google Shape;113;p17"/>
          <p:cNvSpPr txBox="1"/>
          <p:nvPr/>
        </p:nvSpPr>
        <p:spPr>
          <a:xfrm>
            <a:off x="2751108" y="995850"/>
            <a:ext cx="5915700" cy="1293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ru" sz="1200" b="1" dirty="0">
                <a:solidFill>
                  <a:schemeClr val="dk1"/>
                </a:solidFill>
              </a:rPr>
              <a:t>    </a:t>
            </a:r>
            <a:r>
              <a:rPr lang="ru" sz="1200" b="1" dirty="0" smtClean="0">
                <a:solidFill>
                  <a:schemeClr val="dk1"/>
                </a:solidFill>
              </a:rPr>
              <a:t>Отзыв Галимовой Амиры, ученицы </a:t>
            </a:r>
            <a:r>
              <a:rPr lang="ru" sz="1200" b="1" dirty="0">
                <a:solidFill>
                  <a:schemeClr val="dk1"/>
                </a:solidFill>
              </a:rPr>
              <a:t>5 класса: </a:t>
            </a:r>
            <a:r>
              <a:rPr lang="ru" sz="1200" b="1" i="1" dirty="0">
                <a:solidFill>
                  <a:schemeClr val="dk1"/>
                </a:solidFill>
              </a:rPr>
              <a:t>«Мне понравилась книга «Удивительные приключения Димки Голубева» Ольги Ларькиной. Это произведение произвело на меня сильное впечатление и заставило задуматься о своих поступках. Я понял, насколько важна помощь, доброта, сострадание и ответственность по отношению к людям и животным. Советую прочитать».</a:t>
            </a:r>
            <a:endParaRPr sz="1200" b="1" i="1" dirty="0">
              <a:solidFill>
                <a:schemeClr val="dk1"/>
              </a:solidFill>
            </a:endParaRPr>
          </a:p>
        </p:txBody>
      </p:sp>
      <p:sp>
        <p:nvSpPr>
          <p:cNvPr id="114" name="Google Shape;114;p17"/>
          <p:cNvSpPr txBox="1"/>
          <p:nvPr/>
        </p:nvSpPr>
        <p:spPr>
          <a:xfrm>
            <a:off x="2545775" y="2288850"/>
            <a:ext cx="4740000" cy="2031295"/>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a:solidFill>
                  <a:schemeClr val="dk1"/>
                </a:solidFill>
              </a:rPr>
              <a:t>Галимовой Н</a:t>
            </a:r>
            <a:r>
              <a:rPr lang="ru" sz="1200" b="1" dirty="0" smtClean="0">
                <a:solidFill>
                  <a:schemeClr val="dk1"/>
                </a:solidFill>
              </a:rPr>
              <a:t>.А</a:t>
            </a:r>
            <a:r>
              <a:rPr lang="ru" sz="1200" b="1" dirty="0">
                <a:solidFill>
                  <a:schemeClr val="dk1"/>
                </a:solidFill>
              </a:rPr>
              <a:t>., мамы: </a:t>
            </a:r>
            <a:r>
              <a:rPr lang="ru" sz="1200" b="1" i="1" dirty="0">
                <a:solidFill>
                  <a:schemeClr val="dk1"/>
                </a:solidFill>
              </a:rPr>
              <a:t>«Повесть Ольги Ларькиной действительно затрагивает важные темы о доброте, ответственности и последствиях своих действий. Димка Голубев, превращенный в котёнка, сталкивается с новыми трудностями и осознает, что его поступок причинил боль не только Мурзику, но и ему самому. Этот опыт помогает Димке понять значение сочувствия и заботы о других. Книга наполнена добротой и пониманием, настоящими живыми эмоциями. Написана хорошим литературным языком».</a:t>
            </a:r>
            <a:endParaRPr sz="1200" b="1" i="1" dirty="0">
              <a:solidFill>
                <a:schemeClr val="dk1"/>
              </a:solidFill>
            </a:endParaRPr>
          </a:p>
        </p:txBody>
      </p:sp>
      <p:sp>
        <p:nvSpPr>
          <p:cNvPr id="115" name="Google Shape;115;p17"/>
          <p:cNvSpPr txBox="1"/>
          <p:nvPr/>
        </p:nvSpPr>
        <p:spPr>
          <a:xfrm>
            <a:off x="0" y="0"/>
            <a:ext cx="91440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800" b="1">
                <a:solidFill>
                  <a:srgbClr val="0000FF"/>
                </a:solidFill>
                <a:latin typeface="Times New Roman"/>
                <a:ea typeface="Times New Roman"/>
                <a:cs typeface="Times New Roman"/>
                <a:sym typeface="Times New Roman"/>
              </a:rPr>
              <a:t>Ольга Ларькина «Удивительные приключения Димки   Голубева, которые помогли ему стать человеком»</a:t>
            </a:r>
            <a:endParaRPr sz="2800" b="1">
              <a:solidFill>
                <a:srgbClr val="0000FF"/>
              </a:solidFill>
              <a:latin typeface="Times New Roman"/>
              <a:ea typeface="Times New Roman"/>
              <a:cs typeface="Times New Roman"/>
              <a:sym typeface="Times New Roman"/>
            </a:endParaRPr>
          </a:p>
        </p:txBody>
      </p:sp>
      <p:sp>
        <p:nvSpPr>
          <p:cNvPr id="116" name="Google Shape;116;p17"/>
          <p:cNvSpPr txBox="1"/>
          <p:nvPr/>
        </p:nvSpPr>
        <p:spPr>
          <a:xfrm>
            <a:off x="174677" y="3825025"/>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pic>
        <p:nvPicPr>
          <p:cNvPr id="117" name="Google Shape;117;p17">
            <a:hlinkClick r:id="rId6"/>
          </p:cNvPr>
          <p:cNvPicPr preferRelativeResize="0"/>
          <p:nvPr/>
        </p:nvPicPr>
        <p:blipFill>
          <a:blip r:embed="rId7">
            <a:alphaModFix/>
          </a:blip>
          <a:stretch>
            <a:fillRect/>
          </a:stretch>
        </p:blipFill>
        <p:spPr>
          <a:xfrm>
            <a:off x="7513075" y="3066875"/>
            <a:ext cx="1253900" cy="1253876"/>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txBox="1"/>
          <p:nvPr/>
        </p:nvSpPr>
        <p:spPr>
          <a:xfrm>
            <a:off x="0" y="86225"/>
            <a:ext cx="91440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Сон Вон Пхён «Девочка с лисьим хвостом»</a:t>
            </a:r>
            <a:endParaRPr sz="2900" b="1">
              <a:solidFill>
                <a:srgbClr val="0000FF"/>
              </a:solidFill>
              <a:latin typeface="Times New Roman"/>
              <a:ea typeface="Times New Roman"/>
              <a:cs typeface="Times New Roman"/>
              <a:sym typeface="Times New Roman"/>
            </a:endParaRPr>
          </a:p>
        </p:txBody>
      </p:sp>
      <p:pic>
        <p:nvPicPr>
          <p:cNvPr id="123" name="Google Shape;123;p18">
            <a:hlinkClick r:id="rId3"/>
          </p:cNvPr>
          <p:cNvPicPr preferRelativeResize="0"/>
          <p:nvPr/>
        </p:nvPicPr>
        <p:blipFill>
          <a:blip r:embed="rId4">
            <a:alphaModFix/>
          </a:blip>
          <a:stretch>
            <a:fillRect/>
          </a:stretch>
        </p:blipFill>
        <p:spPr>
          <a:xfrm>
            <a:off x="432689" y="4099000"/>
            <a:ext cx="956723" cy="1119650"/>
          </a:xfrm>
          <a:prstGeom prst="rect">
            <a:avLst/>
          </a:prstGeom>
          <a:noFill/>
          <a:ln>
            <a:noFill/>
          </a:ln>
        </p:spPr>
      </p:pic>
      <p:sp>
        <p:nvSpPr>
          <p:cNvPr id="124" name="Google Shape;124;p18"/>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25" name="Google Shape;125;p18"/>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26" name="Google Shape;126;p18"/>
          <p:cNvSpPr txBox="1"/>
          <p:nvPr/>
        </p:nvSpPr>
        <p:spPr>
          <a:xfrm>
            <a:off x="7361550" y="2722125"/>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127" name="Google Shape;127;p18"/>
          <p:cNvSpPr txBox="1"/>
          <p:nvPr/>
        </p:nvSpPr>
        <p:spPr>
          <a:xfrm>
            <a:off x="174677" y="3795650"/>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128" name="Google Shape;128;p18"/>
          <p:cNvSpPr txBox="1"/>
          <p:nvPr/>
        </p:nvSpPr>
        <p:spPr>
          <a:xfrm>
            <a:off x="2934300" y="885075"/>
            <a:ext cx="5301000" cy="14775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ru" sz="1200" b="1" dirty="0">
                <a:solidFill>
                  <a:schemeClr val="dk1"/>
                </a:solidFill>
              </a:rPr>
              <a:t>  Отзыв </a:t>
            </a:r>
            <a:r>
              <a:rPr lang="ru" sz="1200" b="1" dirty="0" smtClean="0">
                <a:solidFill>
                  <a:schemeClr val="dk1"/>
                </a:solidFill>
              </a:rPr>
              <a:t>Муртазиной Айзили, </a:t>
            </a:r>
            <a:r>
              <a:rPr lang="ru" sz="1200" b="1" dirty="0">
                <a:solidFill>
                  <a:schemeClr val="dk1"/>
                </a:solidFill>
              </a:rPr>
              <a:t>ученицы 5 класса: «</a:t>
            </a:r>
            <a:r>
              <a:rPr lang="ru" sz="1200" b="1" i="1" dirty="0">
                <a:solidFill>
                  <a:schemeClr val="dk1"/>
                </a:solidFill>
              </a:rPr>
              <a:t>Вообще, я не очень люблю корейские книги и комиксы, но эта книга мне очень понравилась. У нее очень интересный сюжет, она учит верить в дружбу и дорожить ею. Учит не сдаваться. В этом произведении главная героиня Сон Данми пытается доказать, что их дружба с Ту Руми настоящая. И ей это удается. Советую всем прочитать книгу</a:t>
            </a:r>
            <a:r>
              <a:rPr lang="ru" sz="1200" i="1" dirty="0">
                <a:solidFill>
                  <a:schemeClr val="dk1"/>
                </a:solidFill>
              </a:rPr>
              <a:t>»</a:t>
            </a:r>
            <a:r>
              <a:rPr lang="ru" sz="1200" b="1" i="1" dirty="0">
                <a:solidFill>
                  <a:schemeClr val="dk1"/>
                </a:solidFill>
              </a:rPr>
              <a:t>.</a:t>
            </a:r>
            <a:endParaRPr sz="1200" b="1" i="1" dirty="0">
              <a:solidFill>
                <a:schemeClr val="dk1"/>
              </a:solidFill>
            </a:endParaRPr>
          </a:p>
        </p:txBody>
      </p:sp>
      <p:sp>
        <p:nvSpPr>
          <p:cNvPr id="129" name="Google Shape;129;p18"/>
          <p:cNvSpPr txBox="1"/>
          <p:nvPr/>
        </p:nvSpPr>
        <p:spPr>
          <a:xfrm>
            <a:off x="2660825" y="2436700"/>
            <a:ext cx="4601700" cy="1662300"/>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smtClean="0">
                <a:solidFill>
                  <a:schemeClr val="dk1"/>
                </a:solidFill>
              </a:rPr>
              <a:t>Муртазиной </a:t>
            </a:r>
            <a:r>
              <a:rPr lang="ru" sz="1200" b="1" dirty="0" smtClean="0">
                <a:solidFill>
                  <a:schemeClr val="dk1"/>
                </a:solidFill>
              </a:rPr>
              <a:t>А.А</a:t>
            </a:r>
            <a:r>
              <a:rPr lang="ru" sz="1200" b="1" dirty="0">
                <a:solidFill>
                  <a:schemeClr val="dk1"/>
                </a:solidFill>
              </a:rPr>
              <a:t>., мамы: «</a:t>
            </a:r>
            <a:r>
              <a:rPr lang="ru" sz="1200" b="1" i="1" dirty="0">
                <a:solidFill>
                  <a:schemeClr val="dk1"/>
                </a:solidFill>
              </a:rPr>
              <a:t>Книга “Девочка с лисьим хвостом” написана с глубоким смыслом. Она отражает чуткий внутренний мир ребенка по отношению к внешнему миру. Показывает ценность и преданность настоящей дружбы. В современном мире, пожалуй, эта книга будет полезна как для взрослых, так и для детей. Она научит слушать себя, доверять и беречь близких</a:t>
            </a:r>
            <a:r>
              <a:rPr lang="ru" sz="1200" i="1" dirty="0">
                <a:solidFill>
                  <a:schemeClr val="dk1"/>
                </a:solidFill>
              </a:rPr>
              <a:t>»</a:t>
            </a:r>
            <a:r>
              <a:rPr lang="ru" sz="1200" b="1" i="1" dirty="0">
                <a:solidFill>
                  <a:schemeClr val="dk1"/>
                </a:solidFill>
              </a:rPr>
              <a:t>.  </a:t>
            </a:r>
            <a:endParaRPr sz="1200" b="1" i="1" dirty="0">
              <a:solidFill>
                <a:schemeClr val="dk1"/>
              </a:solidFill>
            </a:endParaRPr>
          </a:p>
        </p:txBody>
      </p:sp>
      <p:pic>
        <p:nvPicPr>
          <p:cNvPr id="130" name="Google Shape;130;p18"/>
          <p:cNvPicPr preferRelativeResize="0"/>
          <p:nvPr/>
        </p:nvPicPr>
        <p:blipFill>
          <a:blip r:embed="rId5">
            <a:alphaModFix/>
          </a:blip>
          <a:stretch>
            <a:fillRect/>
          </a:stretch>
        </p:blipFill>
        <p:spPr>
          <a:xfrm>
            <a:off x="389350" y="783950"/>
            <a:ext cx="2025650" cy="3011699"/>
          </a:xfrm>
          <a:prstGeom prst="rect">
            <a:avLst/>
          </a:prstGeom>
          <a:noFill/>
          <a:ln w="19050" cap="flat" cmpd="sng">
            <a:solidFill>
              <a:srgbClr val="0B5394"/>
            </a:solidFill>
            <a:prstDash val="solid"/>
            <a:round/>
            <a:headEnd type="none" w="sm" len="sm"/>
            <a:tailEnd type="none" w="sm" len="sm"/>
          </a:ln>
        </p:spPr>
      </p:pic>
      <p:pic>
        <p:nvPicPr>
          <p:cNvPr id="131" name="Google Shape;131;p18">
            <a:hlinkClick r:id="rId6"/>
          </p:cNvPr>
          <p:cNvPicPr preferRelativeResize="0"/>
          <p:nvPr/>
        </p:nvPicPr>
        <p:blipFill>
          <a:blip r:embed="rId7">
            <a:alphaModFix/>
          </a:blip>
          <a:stretch>
            <a:fillRect/>
          </a:stretch>
        </p:blipFill>
        <p:spPr>
          <a:xfrm>
            <a:off x="7508350" y="3076125"/>
            <a:ext cx="1227000" cy="1227000"/>
          </a:xfrm>
          <a:prstGeom prst="rect">
            <a:avLst/>
          </a:prstGeom>
          <a:noFill/>
          <a:ln w="19050" cap="flat" cmpd="sng">
            <a:solidFill>
              <a:srgbClr val="0B5394"/>
            </a:solidFill>
            <a:prstDash val="solid"/>
            <a:round/>
            <a:headEnd type="none" w="sm" len="sm"/>
            <a:tailEnd type="none" w="sm" len="sm"/>
          </a:ln>
        </p:spPr>
      </p:pic>
      <p:sp>
        <p:nvSpPr>
          <p:cNvPr id="132" name="Google Shape;132;p18"/>
          <p:cNvSpPr txBox="1"/>
          <p:nvPr/>
        </p:nvSpPr>
        <p:spPr>
          <a:xfrm>
            <a:off x="-273451" y="690150"/>
            <a:ext cx="7535975" cy="21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p:nvPr/>
        </p:nvSpPr>
        <p:spPr>
          <a:xfrm>
            <a:off x="0" y="86225"/>
            <a:ext cx="91440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Фрида Нильсон «Пираты Ледового моря»</a:t>
            </a:r>
            <a:endParaRPr sz="2900" b="1">
              <a:solidFill>
                <a:srgbClr val="0000FF"/>
              </a:solidFill>
              <a:latin typeface="Times New Roman"/>
              <a:ea typeface="Times New Roman"/>
              <a:cs typeface="Times New Roman"/>
              <a:sym typeface="Times New Roman"/>
            </a:endParaRPr>
          </a:p>
        </p:txBody>
      </p:sp>
      <p:pic>
        <p:nvPicPr>
          <p:cNvPr id="138" name="Google Shape;138;p19">
            <a:hlinkClick r:id="rId3"/>
          </p:cNvPr>
          <p:cNvPicPr preferRelativeResize="0"/>
          <p:nvPr/>
        </p:nvPicPr>
        <p:blipFill>
          <a:blip r:embed="rId4">
            <a:alphaModFix/>
          </a:blip>
          <a:stretch>
            <a:fillRect/>
          </a:stretch>
        </p:blipFill>
        <p:spPr>
          <a:xfrm>
            <a:off x="435825" y="4059301"/>
            <a:ext cx="987701" cy="1084200"/>
          </a:xfrm>
          <a:prstGeom prst="rect">
            <a:avLst/>
          </a:prstGeom>
          <a:noFill/>
          <a:ln>
            <a:noFill/>
          </a:ln>
        </p:spPr>
      </p:pic>
      <p:sp>
        <p:nvSpPr>
          <p:cNvPr id="139" name="Google Shape;139;p19"/>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40" name="Google Shape;140;p19"/>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41" name="Google Shape;141;p19"/>
          <p:cNvSpPr txBox="1"/>
          <p:nvPr/>
        </p:nvSpPr>
        <p:spPr>
          <a:xfrm flipH="1">
            <a:off x="7378975" y="2781438"/>
            <a:ext cx="1671000" cy="26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142" name="Google Shape;142;p19"/>
          <p:cNvSpPr txBox="1"/>
          <p:nvPr/>
        </p:nvSpPr>
        <p:spPr>
          <a:xfrm>
            <a:off x="141025" y="3726875"/>
            <a:ext cx="2145000" cy="4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143" name="Google Shape;143;p19"/>
          <p:cNvSpPr txBox="1"/>
          <p:nvPr/>
        </p:nvSpPr>
        <p:spPr>
          <a:xfrm>
            <a:off x="2876350" y="663150"/>
            <a:ext cx="5946600" cy="1908184"/>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a:t>
            </a:r>
            <a:r>
              <a:rPr lang="ru" sz="1200" b="1" dirty="0">
                <a:solidFill>
                  <a:schemeClr val="dk1"/>
                </a:solidFill>
              </a:rPr>
              <a:t>Отзыв Фатхутдинова </a:t>
            </a:r>
            <a:r>
              <a:rPr lang="ru" sz="1200" b="1" dirty="0" smtClean="0">
                <a:solidFill>
                  <a:schemeClr val="dk1"/>
                </a:solidFill>
              </a:rPr>
              <a:t>Камиля</a:t>
            </a:r>
            <a:r>
              <a:rPr lang="ru" sz="1200" b="1" dirty="0" smtClean="0">
                <a:solidFill>
                  <a:schemeClr val="dk1"/>
                </a:solidFill>
              </a:rPr>
              <a:t>, ученицы </a:t>
            </a:r>
            <a:r>
              <a:rPr lang="ru" sz="1200" b="1" dirty="0">
                <a:solidFill>
                  <a:schemeClr val="dk1"/>
                </a:solidFill>
              </a:rPr>
              <a:t>5 класса:  </a:t>
            </a:r>
            <a:r>
              <a:rPr lang="ru" sz="1200" b="1" i="1" dirty="0">
                <a:solidFill>
                  <a:schemeClr val="dk1"/>
                </a:solidFill>
              </a:rPr>
              <a:t>«Пираты ледового моря</a:t>
            </a:r>
            <a:r>
              <a:rPr lang="ru" i="1" dirty="0">
                <a:solidFill>
                  <a:schemeClr val="dk1"/>
                </a:solidFill>
                <a:latin typeface="Times New Roman"/>
                <a:ea typeface="Times New Roman"/>
                <a:cs typeface="Times New Roman"/>
                <a:sym typeface="Times New Roman"/>
              </a:rPr>
              <a:t>»</a:t>
            </a:r>
            <a:r>
              <a:rPr lang="ru" sz="1200" b="1" i="1" dirty="0">
                <a:solidFill>
                  <a:schemeClr val="dk1"/>
                </a:solidFill>
              </a:rPr>
              <a:t> – это захватывающее произведение, которое увлекает с первых страниц. Автор создал атмосферу приключений и опасностей, рассказывая о смелых моряках, исследующих ледяные просторы. Мне понравились моменты, когда герои преодолевают трудности, демонстрируя силу духа и командный дух. Эта книга – отличное сочетание приключений и глубоких человеческих эмоций, и я с удовольствием рекомендую её всем любителям морских историй и приключений!</a:t>
            </a:r>
            <a:r>
              <a:rPr lang="ru" i="1" dirty="0">
                <a:solidFill>
                  <a:schemeClr val="dk1"/>
                </a:solidFill>
                <a:latin typeface="Times New Roman"/>
                <a:ea typeface="Times New Roman"/>
                <a:cs typeface="Times New Roman"/>
                <a:sym typeface="Times New Roman"/>
              </a:rPr>
              <a:t>»</a:t>
            </a:r>
            <a:endParaRPr sz="1200" b="1" i="1" dirty="0">
              <a:solidFill>
                <a:schemeClr val="dk1"/>
              </a:solidFill>
            </a:endParaRPr>
          </a:p>
        </p:txBody>
      </p:sp>
      <p:sp>
        <p:nvSpPr>
          <p:cNvPr id="144" name="Google Shape;144;p19"/>
          <p:cNvSpPr txBox="1"/>
          <p:nvPr/>
        </p:nvSpPr>
        <p:spPr>
          <a:xfrm>
            <a:off x="2545675" y="2475725"/>
            <a:ext cx="4935900" cy="2062073"/>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a:t>
            </a:r>
            <a:r>
              <a:rPr lang="ru" sz="1200" b="1" dirty="0" smtClean="0">
                <a:solidFill>
                  <a:schemeClr val="dk1"/>
                </a:solidFill>
              </a:rPr>
              <a:t>Отзыв Фатхутдинова ., </a:t>
            </a:r>
            <a:r>
              <a:rPr lang="ru" sz="1200" b="1" dirty="0" smtClean="0">
                <a:solidFill>
                  <a:schemeClr val="dk1"/>
                </a:solidFill>
              </a:rPr>
              <a:t>папы </a:t>
            </a:r>
            <a:r>
              <a:rPr lang="ru" sz="1200" b="1" i="1" dirty="0">
                <a:solidFill>
                  <a:srgbClr val="333333"/>
                </a:solidFill>
              </a:rPr>
              <a:t>«Э</a:t>
            </a:r>
            <a:r>
              <a:rPr lang="ru" sz="1200" b="1" i="1" dirty="0">
                <a:solidFill>
                  <a:schemeClr val="dk1"/>
                </a:solidFill>
              </a:rPr>
              <a:t>то интересное произведение, которое предлагает читателям погрузиться в мир морских приключений. Сюжет довольно динамичный, и в нем много захватывающих моментов. Тем не менее, некоторые персонажи могли бы быть более глубоко проработаны, и порой их действия кажутся предсказуемыми. Описания природы впечатляют, создавая яркий фон для событий, однако иногда они могут затмевать развитие сюжета. В целом, книга оставляет приятное впечатление</a:t>
            </a:r>
            <a:r>
              <a:rPr lang="ru" i="1" dirty="0">
                <a:solidFill>
                  <a:schemeClr val="dk1"/>
                </a:solidFill>
                <a:latin typeface="Times New Roman"/>
                <a:ea typeface="Times New Roman"/>
                <a:cs typeface="Times New Roman"/>
                <a:sym typeface="Times New Roman"/>
              </a:rPr>
              <a:t>»</a:t>
            </a:r>
            <a:r>
              <a:rPr lang="ru" sz="1200" b="1" i="1" dirty="0">
                <a:solidFill>
                  <a:schemeClr val="dk1"/>
                </a:solidFill>
              </a:rPr>
              <a:t>.</a:t>
            </a:r>
            <a:endParaRPr sz="1200" b="1" i="1" dirty="0">
              <a:solidFill>
                <a:schemeClr val="dk1"/>
              </a:solidFill>
            </a:endParaRPr>
          </a:p>
        </p:txBody>
      </p:sp>
      <p:pic>
        <p:nvPicPr>
          <p:cNvPr id="145" name="Google Shape;145;p19"/>
          <p:cNvPicPr preferRelativeResize="0"/>
          <p:nvPr/>
        </p:nvPicPr>
        <p:blipFill>
          <a:blip r:embed="rId5">
            <a:alphaModFix/>
          </a:blip>
          <a:stretch>
            <a:fillRect/>
          </a:stretch>
        </p:blipFill>
        <p:spPr>
          <a:xfrm>
            <a:off x="435825" y="762550"/>
            <a:ext cx="1985450" cy="2919199"/>
          </a:xfrm>
          <a:prstGeom prst="rect">
            <a:avLst/>
          </a:prstGeom>
          <a:noFill/>
          <a:ln w="19050" cap="flat" cmpd="sng">
            <a:solidFill>
              <a:srgbClr val="0B5394"/>
            </a:solidFill>
            <a:prstDash val="solid"/>
            <a:round/>
            <a:headEnd type="none" w="sm" len="sm"/>
            <a:tailEnd type="none" w="sm" len="sm"/>
          </a:ln>
        </p:spPr>
      </p:pic>
      <p:pic>
        <p:nvPicPr>
          <p:cNvPr id="146" name="Google Shape;146;p19">
            <a:hlinkClick r:id="rId6"/>
          </p:cNvPr>
          <p:cNvPicPr preferRelativeResize="0"/>
          <p:nvPr/>
        </p:nvPicPr>
        <p:blipFill>
          <a:blip r:embed="rId7">
            <a:alphaModFix/>
          </a:blip>
          <a:stretch>
            <a:fillRect/>
          </a:stretch>
        </p:blipFill>
        <p:spPr>
          <a:xfrm>
            <a:off x="7605987" y="3122975"/>
            <a:ext cx="1216975" cy="1216975"/>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0"/>
          <p:cNvSpPr txBox="1"/>
          <p:nvPr/>
        </p:nvSpPr>
        <p:spPr>
          <a:xfrm>
            <a:off x="0" y="86225"/>
            <a:ext cx="91440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Ольга Громова «Сахарный ребенок»</a:t>
            </a:r>
            <a:endParaRPr sz="2900" b="1">
              <a:solidFill>
                <a:srgbClr val="0000FF"/>
              </a:solidFill>
              <a:latin typeface="Times New Roman"/>
              <a:ea typeface="Times New Roman"/>
              <a:cs typeface="Times New Roman"/>
              <a:sym typeface="Times New Roman"/>
            </a:endParaRPr>
          </a:p>
        </p:txBody>
      </p:sp>
      <p:pic>
        <p:nvPicPr>
          <p:cNvPr id="152" name="Google Shape;152;p20">
            <a:hlinkClick r:id="rId3"/>
          </p:cNvPr>
          <p:cNvPicPr preferRelativeResize="0"/>
          <p:nvPr/>
        </p:nvPicPr>
        <p:blipFill>
          <a:blip r:embed="rId4">
            <a:alphaModFix/>
          </a:blip>
          <a:stretch>
            <a:fillRect/>
          </a:stretch>
        </p:blipFill>
        <p:spPr>
          <a:xfrm>
            <a:off x="435825" y="4059301"/>
            <a:ext cx="987701" cy="1084200"/>
          </a:xfrm>
          <a:prstGeom prst="rect">
            <a:avLst/>
          </a:prstGeom>
          <a:noFill/>
          <a:ln>
            <a:noFill/>
          </a:ln>
        </p:spPr>
      </p:pic>
      <p:sp>
        <p:nvSpPr>
          <p:cNvPr id="153" name="Google Shape;153;p20"/>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54" name="Google Shape;154;p20"/>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55" name="Google Shape;155;p20"/>
          <p:cNvSpPr txBox="1"/>
          <p:nvPr/>
        </p:nvSpPr>
        <p:spPr>
          <a:xfrm flipH="1">
            <a:off x="7378975" y="2719763"/>
            <a:ext cx="1671000" cy="26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156" name="Google Shape;156;p20"/>
          <p:cNvSpPr txBox="1"/>
          <p:nvPr/>
        </p:nvSpPr>
        <p:spPr>
          <a:xfrm>
            <a:off x="141025" y="3726875"/>
            <a:ext cx="2145000" cy="4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157" name="Google Shape;157;p20"/>
          <p:cNvSpPr txBox="1"/>
          <p:nvPr/>
        </p:nvSpPr>
        <p:spPr>
          <a:xfrm>
            <a:off x="2922600" y="797988"/>
            <a:ext cx="5892600" cy="1693200"/>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a:t>
            </a:r>
            <a:r>
              <a:rPr lang="ru" sz="1200" b="1" dirty="0" smtClean="0">
                <a:solidFill>
                  <a:schemeClr val="dk1"/>
                </a:solidFill>
              </a:rPr>
              <a:t>Отзыв</a:t>
            </a:r>
            <a:r>
              <a:rPr lang="ru" sz="1200" b="1" dirty="0">
                <a:solidFill>
                  <a:schemeClr val="dk1"/>
                </a:solidFill>
              </a:rPr>
              <a:t>, Насыровой Дини </a:t>
            </a:r>
            <a:r>
              <a:rPr lang="ru" sz="1200" b="1" dirty="0" smtClean="0">
                <a:solidFill>
                  <a:schemeClr val="dk1"/>
                </a:solidFill>
              </a:rPr>
              <a:t>ученицы </a:t>
            </a:r>
            <a:r>
              <a:rPr lang="ru" sz="1200" b="1" dirty="0">
                <a:solidFill>
                  <a:schemeClr val="dk1"/>
                </a:solidFill>
              </a:rPr>
              <a:t>6</a:t>
            </a:r>
            <a:r>
              <a:rPr lang="ru" sz="1200" b="1" dirty="0" smtClean="0">
                <a:solidFill>
                  <a:schemeClr val="dk1"/>
                </a:solidFill>
              </a:rPr>
              <a:t> </a:t>
            </a:r>
            <a:r>
              <a:rPr lang="ru" sz="1200" b="1" dirty="0">
                <a:solidFill>
                  <a:schemeClr val="dk1"/>
                </a:solidFill>
              </a:rPr>
              <a:t>класса:  </a:t>
            </a:r>
            <a:r>
              <a:rPr lang="ru" sz="1200" b="1" i="1" dirty="0">
                <a:solidFill>
                  <a:schemeClr val="dk1"/>
                </a:solidFill>
              </a:rPr>
              <a:t>«Сахарный ребенок</a:t>
            </a:r>
            <a:r>
              <a:rPr lang="ru" i="1" dirty="0">
                <a:solidFill>
                  <a:schemeClr val="dk1"/>
                </a:solidFill>
                <a:latin typeface="Times New Roman"/>
                <a:ea typeface="Times New Roman"/>
                <a:cs typeface="Times New Roman"/>
                <a:sym typeface="Times New Roman"/>
              </a:rPr>
              <a:t>»</a:t>
            </a:r>
            <a:r>
              <a:rPr lang="ru" sz="1200" b="1" i="1" dirty="0">
                <a:solidFill>
                  <a:schemeClr val="dk1"/>
                </a:solidFill>
              </a:rPr>
              <a:t> – удивительное произведение об испытаниях семьи Нудольских в период сталинских репрессий. В центре реальных событий маленькая девочка Эля, которая в пятилетнем возрасте со своей мамой из хороших условий в Москве попадают в далекую Киргизию в лагерь в сложнейшие условия. Несмотря на ссылку, постоянные переезды, голод, побои, болезни Эля и ее мама не теряют силу духа: смеются, поют песни, играют, знакомятся с новыми людьми, постоянно чему-то учатся».</a:t>
            </a:r>
            <a:endParaRPr sz="1200" b="1" i="1" dirty="0">
              <a:solidFill>
                <a:schemeClr val="dk1"/>
              </a:solidFill>
            </a:endParaRPr>
          </a:p>
        </p:txBody>
      </p:sp>
      <p:sp>
        <p:nvSpPr>
          <p:cNvPr id="158" name="Google Shape;158;p20"/>
          <p:cNvSpPr txBox="1"/>
          <p:nvPr/>
        </p:nvSpPr>
        <p:spPr>
          <a:xfrm>
            <a:off x="2730325" y="2571750"/>
            <a:ext cx="4705500" cy="1662300"/>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a:solidFill>
                  <a:schemeClr val="dk1"/>
                </a:solidFill>
              </a:rPr>
              <a:t>Насыровой </a:t>
            </a:r>
            <a:r>
              <a:rPr lang="ru" sz="1200" b="1" dirty="0" smtClean="0">
                <a:solidFill>
                  <a:schemeClr val="dk1"/>
                </a:solidFill>
              </a:rPr>
              <a:t>А.Г.,</a:t>
            </a:r>
            <a:r>
              <a:rPr lang="ru" sz="1200" b="1" dirty="0" smtClean="0">
                <a:solidFill>
                  <a:schemeClr val="dk1"/>
                </a:solidFill>
              </a:rPr>
              <a:t> мамы: </a:t>
            </a:r>
            <a:r>
              <a:rPr lang="ru" sz="1200" b="1" i="1" dirty="0">
                <a:solidFill>
                  <a:schemeClr val="dk1"/>
                </a:solidFill>
              </a:rPr>
              <a:t>«Сейчас очень важно рассказывать детям о трагических страницах нашей истории, о том, как было тяжело в военные годы, о храбрости и духовной силе людей, которая позволяла им преодолевать трудности и оставаться такими же добрыми по отношению к другим. Автор учит состраданию, показывает что нужно ценить жизнь, в которой нет войны</a:t>
            </a:r>
            <a:r>
              <a:rPr lang="ru" sz="1200" i="1" dirty="0">
                <a:solidFill>
                  <a:schemeClr val="dk1"/>
                </a:solidFill>
              </a:rPr>
              <a:t>»</a:t>
            </a:r>
            <a:r>
              <a:rPr lang="ru" sz="1200" b="1" i="1" dirty="0">
                <a:solidFill>
                  <a:schemeClr val="dk1"/>
                </a:solidFill>
              </a:rPr>
              <a:t>.</a:t>
            </a:r>
            <a:endParaRPr sz="1200" b="1" i="1" dirty="0">
              <a:solidFill>
                <a:schemeClr val="dk1"/>
              </a:solidFill>
            </a:endParaRPr>
          </a:p>
        </p:txBody>
      </p:sp>
      <p:pic>
        <p:nvPicPr>
          <p:cNvPr id="159" name="Google Shape;159;p20"/>
          <p:cNvPicPr preferRelativeResize="0"/>
          <p:nvPr/>
        </p:nvPicPr>
        <p:blipFill rotWithShape="1">
          <a:blip r:embed="rId5">
            <a:alphaModFix/>
          </a:blip>
          <a:srcRect r="5213"/>
          <a:stretch/>
        </p:blipFill>
        <p:spPr>
          <a:xfrm>
            <a:off x="435825" y="741000"/>
            <a:ext cx="2078100" cy="2954024"/>
          </a:xfrm>
          <a:prstGeom prst="rect">
            <a:avLst/>
          </a:prstGeom>
          <a:noFill/>
          <a:ln w="19050" cap="flat" cmpd="sng">
            <a:solidFill>
              <a:srgbClr val="0B5394"/>
            </a:solidFill>
            <a:prstDash val="solid"/>
            <a:round/>
            <a:headEnd type="none" w="sm" len="sm"/>
            <a:tailEnd type="none" w="sm" len="sm"/>
          </a:ln>
        </p:spPr>
      </p:pic>
      <p:pic>
        <p:nvPicPr>
          <p:cNvPr id="160" name="Google Shape;160;p20">
            <a:hlinkClick r:id="rId6"/>
          </p:cNvPr>
          <p:cNvPicPr preferRelativeResize="0"/>
          <p:nvPr/>
        </p:nvPicPr>
        <p:blipFill>
          <a:blip r:embed="rId7">
            <a:alphaModFix/>
          </a:blip>
          <a:stretch>
            <a:fillRect/>
          </a:stretch>
        </p:blipFill>
        <p:spPr>
          <a:xfrm>
            <a:off x="7537000" y="3093675"/>
            <a:ext cx="1230850" cy="1230850"/>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21"/>
          <p:cNvPicPr preferRelativeResize="0"/>
          <p:nvPr/>
        </p:nvPicPr>
        <p:blipFill rotWithShape="1">
          <a:blip r:embed="rId3">
            <a:alphaModFix/>
          </a:blip>
          <a:srcRect l="1858" r="1848"/>
          <a:stretch/>
        </p:blipFill>
        <p:spPr>
          <a:xfrm>
            <a:off x="365600" y="726975"/>
            <a:ext cx="2084700" cy="3078225"/>
          </a:xfrm>
          <a:prstGeom prst="rect">
            <a:avLst/>
          </a:prstGeom>
          <a:noFill/>
          <a:ln w="19050" cap="flat" cmpd="sng">
            <a:solidFill>
              <a:srgbClr val="0B5394"/>
            </a:solidFill>
            <a:prstDash val="solid"/>
            <a:round/>
            <a:headEnd type="none" w="sm" len="sm"/>
            <a:tailEnd type="none" w="sm" len="sm"/>
          </a:ln>
        </p:spPr>
      </p:pic>
      <p:pic>
        <p:nvPicPr>
          <p:cNvPr id="166" name="Google Shape;166;p21">
            <a:hlinkClick r:id="rId4"/>
          </p:cNvPr>
          <p:cNvPicPr preferRelativeResize="0"/>
          <p:nvPr/>
        </p:nvPicPr>
        <p:blipFill rotWithShape="1">
          <a:blip r:embed="rId5">
            <a:alphaModFix/>
          </a:blip>
          <a:srcRect/>
          <a:stretch/>
        </p:blipFill>
        <p:spPr>
          <a:xfrm>
            <a:off x="7549175" y="3070125"/>
            <a:ext cx="1238499" cy="1238500"/>
          </a:xfrm>
          <a:prstGeom prst="rect">
            <a:avLst/>
          </a:prstGeom>
          <a:noFill/>
          <a:ln w="19050" cap="flat" cmpd="sng">
            <a:solidFill>
              <a:srgbClr val="0B5394"/>
            </a:solidFill>
            <a:prstDash val="solid"/>
            <a:round/>
            <a:headEnd type="none" w="sm" len="sm"/>
            <a:tailEnd type="none" w="sm" len="sm"/>
          </a:ln>
        </p:spPr>
      </p:pic>
      <p:pic>
        <p:nvPicPr>
          <p:cNvPr id="167" name="Google Shape;167;p21">
            <a:hlinkClick r:id="rId6"/>
          </p:cNvPr>
          <p:cNvPicPr preferRelativeResize="0"/>
          <p:nvPr/>
        </p:nvPicPr>
        <p:blipFill>
          <a:blip r:embed="rId7">
            <a:alphaModFix/>
          </a:blip>
          <a:stretch>
            <a:fillRect/>
          </a:stretch>
        </p:blipFill>
        <p:spPr>
          <a:xfrm>
            <a:off x="432689" y="4099000"/>
            <a:ext cx="956723" cy="1119650"/>
          </a:xfrm>
          <a:prstGeom prst="rect">
            <a:avLst/>
          </a:prstGeom>
          <a:noFill/>
          <a:ln>
            <a:noFill/>
          </a:ln>
        </p:spPr>
      </p:pic>
      <p:sp>
        <p:nvSpPr>
          <p:cNvPr id="168" name="Google Shape;168;p21"/>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69" name="Google Shape;169;p21"/>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70" name="Google Shape;170;p21"/>
          <p:cNvSpPr txBox="1"/>
          <p:nvPr/>
        </p:nvSpPr>
        <p:spPr>
          <a:xfrm>
            <a:off x="7387075" y="2687200"/>
            <a:ext cx="15627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171" name="Google Shape;171;p21"/>
          <p:cNvSpPr txBox="1"/>
          <p:nvPr/>
        </p:nvSpPr>
        <p:spPr>
          <a:xfrm>
            <a:off x="174677" y="3795650"/>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172" name="Google Shape;172;p21"/>
          <p:cNvSpPr txBox="1"/>
          <p:nvPr/>
        </p:nvSpPr>
        <p:spPr>
          <a:xfrm>
            <a:off x="2962925" y="829588"/>
            <a:ext cx="5738100" cy="1293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ru" sz="1200" b="1" dirty="0">
                <a:solidFill>
                  <a:schemeClr val="dk1"/>
                </a:solidFill>
              </a:rPr>
              <a:t>    Отзыв </a:t>
            </a:r>
            <a:r>
              <a:rPr lang="ru" sz="1200" b="1" dirty="0" smtClean="0">
                <a:solidFill>
                  <a:schemeClr val="dk1"/>
                </a:solidFill>
              </a:rPr>
              <a:t>Хайруллина Ришата, </a:t>
            </a:r>
            <a:r>
              <a:rPr lang="ru" sz="1200" b="1" dirty="0">
                <a:solidFill>
                  <a:schemeClr val="dk1"/>
                </a:solidFill>
              </a:rPr>
              <a:t>ученика </a:t>
            </a:r>
            <a:r>
              <a:rPr lang="ru" sz="1200" b="1" dirty="0" smtClean="0">
                <a:solidFill>
                  <a:schemeClr val="dk1"/>
                </a:solidFill>
              </a:rPr>
              <a:t>6 </a:t>
            </a:r>
            <a:r>
              <a:rPr lang="ru" sz="1200" b="1" dirty="0">
                <a:solidFill>
                  <a:schemeClr val="dk1"/>
                </a:solidFill>
              </a:rPr>
              <a:t>класса:</a:t>
            </a:r>
            <a:endParaRPr sz="1200" b="1" dirty="0">
              <a:solidFill>
                <a:schemeClr val="dk1"/>
              </a:solidFill>
            </a:endParaRPr>
          </a:p>
          <a:p>
            <a:pPr marL="0" lvl="0" indent="0" algn="just" rtl="0">
              <a:spcBef>
                <a:spcPts val="0"/>
              </a:spcBef>
              <a:spcAft>
                <a:spcPts val="0"/>
              </a:spcAft>
              <a:buNone/>
            </a:pPr>
            <a:r>
              <a:rPr lang="ru" sz="1200" b="1" i="1" dirty="0">
                <a:solidFill>
                  <a:srgbClr val="333333"/>
                </a:solidFill>
              </a:rPr>
              <a:t>«</a:t>
            </a:r>
            <a:r>
              <a:rPr lang="ru" sz="1200" b="1" i="1" dirty="0">
                <a:solidFill>
                  <a:schemeClr val="dk1"/>
                </a:solidFill>
              </a:rPr>
              <a:t>Книга по началу меня не заинтересовала, но далее сюжет стал стремительно развиваться, и с каждой прочитанной главой мне становилось всё интереснее читать её. Сказочные герои, волшебство, храбрость, захватывающие приключения ждут читателя на страницах этой книге».</a:t>
            </a:r>
            <a:endParaRPr sz="1200" b="1" i="1" dirty="0">
              <a:solidFill>
                <a:schemeClr val="dk1"/>
              </a:solidFill>
            </a:endParaRPr>
          </a:p>
        </p:txBody>
      </p:sp>
      <p:sp>
        <p:nvSpPr>
          <p:cNvPr id="173" name="Google Shape;173;p21"/>
          <p:cNvSpPr txBox="1"/>
          <p:nvPr/>
        </p:nvSpPr>
        <p:spPr>
          <a:xfrm>
            <a:off x="2629588" y="2221300"/>
            <a:ext cx="4740300" cy="1847100"/>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smtClean="0">
                <a:solidFill>
                  <a:schemeClr val="dk1"/>
                </a:solidFill>
              </a:rPr>
              <a:t>Хайруллиной </a:t>
            </a:r>
            <a:r>
              <a:rPr lang="ru" sz="1200" b="1" dirty="0">
                <a:solidFill>
                  <a:schemeClr val="dk1"/>
                </a:solidFill>
              </a:rPr>
              <a:t>И</a:t>
            </a:r>
            <a:r>
              <a:rPr lang="ru" sz="1200" b="1" dirty="0" smtClean="0">
                <a:solidFill>
                  <a:schemeClr val="dk1"/>
                </a:solidFill>
              </a:rPr>
              <a:t>.Х</a:t>
            </a:r>
            <a:r>
              <a:rPr lang="ru" sz="1200" b="1" dirty="0">
                <a:solidFill>
                  <a:schemeClr val="dk1"/>
                </a:solidFill>
              </a:rPr>
              <a:t>., мамы:</a:t>
            </a:r>
            <a:endParaRPr sz="1200" b="1" dirty="0">
              <a:solidFill>
                <a:schemeClr val="dk1"/>
              </a:solidFill>
            </a:endParaRPr>
          </a:p>
          <a:p>
            <a:pPr marL="0" lvl="0" indent="0" algn="just" rtl="0">
              <a:spcBef>
                <a:spcPts val="0"/>
              </a:spcBef>
              <a:spcAft>
                <a:spcPts val="0"/>
              </a:spcAft>
              <a:buNone/>
            </a:pPr>
            <a:r>
              <a:rPr lang="ru" sz="1200" b="1" i="1" dirty="0">
                <a:solidFill>
                  <a:srgbClr val="333333"/>
                </a:solidFill>
              </a:rPr>
              <a:t>«</a:t>
            </a:r>
            <a:r>
              <a:rPr lang="ru" sz="1200" b="1" i="1" dirty="0">
                <a:solidFill>
                  <a:schemeClr val="dk1"/>
                </a:solidFill>
              </a:rPr>
              <a:t>Книга описывает захватывающую историю 12 летней девочки Мегги и ее отца Мо, который обладает невероятным талантом. Он может вычитывать героев из книг. Мо был похищен злодеями. Мегги, несмотря на все опасности, подстерегающие ее, отправилась на поиски отца. На страницах этой книги есть и храбрость, и любовь, и предательство. Роман-фэнтези понравится не только детям, но и взрослым».</a:t>
            </a:r>
            <a:endParaRPr sz="1200" b="1" i="1" dirty="0">
              <a:solidFill>
                <a:schemeClr val="dk1"/>
              </a:solidFill>
            </a:endParaRPr>
          </a:p>
        </p:txBody>
      </p:sp>
      <p:sp>
        <p:nvSpPr>
          <p:cNvPr id="174" name="Google Shape;174;p21"/>
          <p:cNvSpPr txBox="1"/>
          <p:nvPr/>
        </p:nvSpPr>
        <p:spPr>
          <a:xfrm>
            <a:off x="0" y="99675"/>
            <a:ext cx="91440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   Корнелия Функе «Чернильное сердце»</a:t>
            </a:r>
            <a:endParaRPr sz="2900" b="1">
              <a:solidFill>
                <a:srgbClr val="0000FF"/>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2" descr="https://золотая-подкова-стенды.рф/wp-content/uploads/2022/08/aromshtam-is-a-furry-child.pdf">
            <a:hlinkClick r:id="rId3"/>
          </p:cNvPr>
          <p:cNvPicPr preferRelativeResize="0"/>
          <p:nvPr/>
        </p:nvPicPr>
        <p:blipFill>
          <a:blip r:embed="rId4">
            <a:alphaModFix/>
          </a:blip>
          <a:stretch>
            <a:fillRect/>
          </a:stretch>
        </p:blipFill>
        <p:spPr>
          <a:xfrm>
            <a:off x="432689" y="4099000"/>
            <a:ext cx="956723" cy="1119650"/>
          </a:xfrm>
          <a:prstGeom prst="rect">
            <a:avLst/>
          </a:prstGeom>
          <a:noFill/>
          <a:ln>
            <a:noFill/>
          </a:ln>
        </p:spPr>
      </p:pic>
      <p:sp>
        <p:nvSpPr>
          <p:cNvPr id="180" name="Google Shape;180;p22"/>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81" name="Google Shape;181;p22"/>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82" name="Google Shape;182;p22"/>
          <p:cNvSpPr txBox="1"/>
          <p:nvPr/>
        </p:nvSpPr>
        <p:spPr>
          <a:xfrm>
            <a:off x="7361575" y="2535625"/>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183" name="Google Shape;183;p22"/>
          <p:cNvSpPr txBox="1"/>
          <p:nvPr/>
        </p:nvSpPr>
        <p:spPr>
          <a:xfrm>
            <a:off x="174677" y="3795650"/>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184" name="Google Shape;184;p22"/>
          <p:cNvSpPr txBox="1"/>
          <p:nvPr/>
        </p:nvSpPr>
        <p:spPr>
          <a:xfrm>
            <a:off x="2879226" y="893575"/>
            <a:ext cx="5508000" cy="1293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ru" sz="1200" b="1" dirty="0">
                <a:solidFill>
                  <a:schemeClr val="dk1"/>
                </a:solidFill>
              </a:rPr>
              <a:t>  Отзыв </a:t>
            </a:r>
            <a:r>
              <a:rPr lang="ru" sz="1200" b="1" dirty="0" smtClean="0">
                <a:solidFill>
                  <a:schemeClr val="dk1"/>
                </a:solidFill>
              </a:rPr>
              <a:t>Фатхутдиновой Азалии, </a:t>
            </a:r>
            <a:r>
              <a:rPr lang="ru" sz="1200" b="1" dirty="0">
                <a:solidFill>
                  <a:schemeClr val="dk1"/>
                </a:solidFill>
              </a:rPr>
              <a:t>ученицы </a:t>
            </a:r>
            <a:r>
              <a:rPr lang="ru" sz="1200" b="1" dirty="0" smtClean="0">
                <a:solidFill>
                  <a:schemeClr val="dk1"/>
                </a:solidFill>
              </a:rPr>
              <a:t>6 </a:t>
            </a:r>
            <a:r>
              <a:rPr lang="ru" sz="1200" b="1" dirty="0">
                <a:solidFill>
                  <a:schemeClr val="dk1"/>
                </a:solidFill>
              </a:rPr>
              <a:t>класса: </a:t>
            </a:r>
            <a:r>
              <a:rPr lang="ru" sz="1200" b="1" i="1" dirty="0">
                <a:solidFill>
                  <a:schemeClr val="dk1"/>
                </a:solidFill>
              </a:rPr>
              <a:t>«Книга полезная и интересная. С её помощью можно почувствовать любовь к своим домашним животным и ко всему живому. Помимо самого повествования, в произведении дается информация о жизни и повадках животных, об истории».</a:t>
            </a:r>
            <a:endParaRPr sz="1200" b="1" i="1" dirty="0">
              <a:solidFill>
                <a:schemeClr val="dk1"/>
              </a:solidFill>
            </a:endParaRPr>
          </a:p>
          <a:p>
            <a:pPr marL="0" lvl="0" indent="0" algn="just" rtl="0">
              <a:spcBef>
                <a:spcPts val="0"/>
              </a:spcBef>
              <a:spcAft>
                <a:spcPts val="0"/>
              </a:spcAft>
              <a:buNone/>
            </a:pPr>
            <a:endParaRPr sz="1200" b="1" dirty="0">
              <a:solidFill>
                <a:schemeClr val="dk1"/>
              </a:solidFill>
            </a:endParaRPr>
          </a:p>
        </p:txBody>
      </p:sp>
      <p:sp>
        <p:nvSpPr>
          <p:cNvPr id="185" name="Google Shape;185;p22"/>
          <p:cNvSpPr txBox="1"/>
          <p:nvPr/>
        </p:nvSpPr>
        <p:spPr>
          <a:xfrm>
            <a:off x="0" y="95775"/>
            <a:ext cx="91440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Марина Аромштам «Мохнатый ребёнок»</a:t>
            </a:r>
            <a:endParaRPr sz="2900" b="1">
              <a:solidFill>
                <a:srgbClr val="0000FF"/>
              </a:solidFill>
              <a:latin typeface="Times New Roman"/>
              <a:ea typeface="Times New Roman"/>
              <a:cs typeface="Times New Roman"/>
              <a:sym typeface="Times New Roman"/>
            </a:endParaRPr>
          </a:p>
        </p:txBody>
      </p:sp>
      <p:pic>
        <p:nvPicPr>
          <p:cNvPr id="186" name="Google Shape;186;p22"/>
          <p:cNvPicPr preferRelativeResize="0"/>
          <p:nvPr/>
        </p:nvPicPr>
        <p:blipFill>
          <a:blip r:embed="rId5">
            <a:alphaModFix/>
          </a:blip>
          <a:stretch>
            <a:fillRect/>
          </a:stretch>
        </p:blipFill>
        <p:spPr>
          <a:xfrm>
            <a:off x="348225" y="766175"/>
            <a:ext cx="2112900" cy="3018750"/>
          </a:xfrm>
          <a:prstGeom prst="rect">
            <a:avLst/>
          </a:prstGeom>
          <a:noFill/>
          <a:ln w="19050" cap="flat" cmpd="sng">
            <a:solidFill>
              <a:srgbClr val="0B5394"/>
            </a:solidFill>
            <a:prstDash val="solid"/>
            <a:round/>
            <a:headEnd type="none" w="sm" len="sm"/>
            <a:tailEnd type="none" w="sm" len="sm"/>
          </a:ln>
        </p:spPr>
      </p:pic>
      <p:sp>
        <p:nvSpPr>
          <p:cNvPr id="187" name="Google Shape;187;p22"/>
          <p:cNvSpPr txBox="1"/>
          <p:nvPr/>
        </p:nvSpPr>
        <p:spPr>
          <a:xfrm>
            <a:off x="2596938" y="2150450"/>
            <a:ext cx="4805400" cy="1689000"/>
          </a:xfrm>
          <a:prstGeom prst="rect">
            <a:avLst/>
          </a:prstGeom>
          <a:noFill/>
          <a:ln>
            <a:noFill/>
          </a:ln>
        </p:spPr>
        <p:txBody>
          <a:bodyPr spcFirstLastPara="1" wrap="square" lIns="91425" tIns="91425" rIns="91425" bIns="91425" anchor="t" anchorCtr="0">
            <a:noAutofit/>
          </a:bodyPr>
          <a:lstStyle/>
          <a:p>
            <a:pPr lvl="0" algn="just">
              <a:buClr>
                <a:schemeClr val="dk1"/>
              </a:buClr>
              <a:buSzPts val="1100"/>
            </a:pPr>
            <a:r>
              <a:rPr lang="ru" sz="1200" b="1" dirty="0">
                <a:solidFill>
                  <a:schemeClr val="dk1"/>
                </a:solidFill>
              </a:rPr>
              <a:t> Отзыв </a:t>
            </a:r>
            <a:r>
              <a:rPr lang="ru" sz="1200" b="1" dirty="0" smtClean="0">
                <a:solidFill>
                  <a:schemeClr val="dk1"/>
                </a:solidFill>
              </a:rPr>
              <a:t>Фатхутдиновой Г</a:t>
            </a:r>
            <a:r>
              <a:rPr lang="ru" sz="1200" b="1" dirty="0" smtClean="0">
                <a:solidFill>
                  <a:schemeClr val="dk1"/>
                </a:solidFill>
              </a:rPr>
              <a:t>.М., </a:t>
            </a:r>
            <a:r>
              <a:rPr lang="ru" sz="1200" b="1" dirty="0">
                <a:solidFill>
                  <a:schemeClr val="dk1"/>
                </a:solidFill>
              </a:rPr>
              <a:t>мамы: </a:t>
            </a:r>
            <a:r>
              <a:rPr lang="ru" sz="1200" b="1" i="1" dirty="0">
                <a:solidFill>
                  <a:schemeClr val="dk1"/>
                </a:solidFill>
              </a:rPr>
              <a:t>«Эта книга предназначена для семейного чтения и будет интересна как детям, так и взрослым. Детям будет над чем посмеяться, взрослым – поразмышлять. Возможно, прочитав эту книгу, мы как родители разрешим своему ребенку завести собаку или кошку, или хомячка. Ведь жизнь с братьями нашими меньшими так интересна и разнообразна, но это большая ответственность».</a:t>
            </a:r>
            <a:endParaRPr sz="1200" b="1" i="1" dirty="0">
              <a:solidFill>
                <a:schemeClr val="dk1"/>
              </a:solidFill>
            </a:endParaRPr>
          </a:p>
          <a:p>
            <a:pPr marL="0" lvl="0" indent="0" algn="just" rtl="0">
              <a:spcBef>
                <a:spcPts val="0"/>
              </a:spcBef>
              <a:spcAft>
                <a:spcPts val="0"/>
              </a:spcAft>
              <a:buClr>
                <a:schemeClr val="dk1"/>
              </a:buClr>
              <a:buSzPts val="1100"/>
              <a:buFont typeface="Arial"/>
              <a:buNone/>
            </a:pPr>
            <a:endParaRPr sz="1200" b="1" i="1" dirty="0">
              <a:solidFill>
                <a:schemeClr val="dk1"/>
              </a:solidFill>
            </a:endParaRPr>
          </a:p>
        </p:txBody>
      </p:sp>
      <p:pic>
        <p:nvPicPr>
          <p:cNvPr id="188" name="Google Shape;188;p22">
            <a:hlinkClick r:id="rId6"/>
          </p:cNvPr>
          <p:cNvPicPr preferRelativeResize="0"/>
          <p:nvPr/>
        </p:nvPicPr>
        <p:blipFill>
          <a:blip r:embed="rId7">
            <a:alphaModFix/>
          </a:blip>
          <a:stretch>
            <a:fillRect/>
          </a:stretch>
        </p:blipFill>
        <p:spPr>
          <a:xfrm>
            <a:off x="7494625" y="2925750"/>
            <a:ext cx="1355725" cy="1355725"/>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3"/>
          <p:cNvSpPr txBox="1"/>
          <p:nvPr/>
        </p:nvSpPr>
        <p:spPr>
          <a:xfrm>
            <a:off x="432700" y="86225"/>
            <a:ext cx="87276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Виктория Ледерман «Календарь ма(й)я»</a:t>
            </a:r>
            <a:endParaRPr sz="2900" b="1">
              <a:solidFill>
                <a:srgbClr val="0000FF"/>
              </a:solidFill>
              <a:latin typeface="Times New Roman"/>
              <a:ea typeface="Times New Roman"/>
              <a:cs typeface="Times New Roman"/>
              <a:sym typeface="Times New Roman"/>
            </a:endParaRPr>
          </a:p>
        </p:txBody>
      </p:sp>
      <p:pic>
        <p:nvPicPr>
          <p:cNvPr id="194" name="Google Shape;194;p23">
            <a:hlinkClick r:id="rId3"/>
          </p:cNvPr>
          <p:cNvPicPr preferRelativeResize="0"/>
          <p:nvPr/>
        </p:nvPicPr>
        <p:blipFill>
          <a:blip r:embed="rId4">
            <a:alphaModFix/>
          </a:blip>
          <a:stretch>
            <a:fillRect/>
          </a:stretch>
        </p:blipFill>
        <p:spPr>
          <a:xfrm>
            <a:off x="432689" y="4099000"/>
            <a:ext cx="956723" cy="1119650"/>
          </a:xfrm>
          <a:prstGeom prst="rect">
            <a:avLst/>
          </a:prstGeom>
          <a:noFill/>
          <a:ln>
            <a:noFill/>
          </a:ln>
        </p:spPr>
      </p:pic>
      <p:sp>
        <p:nvSpPr>
          <p:cNvPr id="195" name="Google Shape;195;p23"/>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96" name="Google Shape;196;p23"/>
          <p:cNvSpPr txBox="1"/>
          <p:nvPr/>
        </p:nvSpPr>
        <p:spPr>
          <a:xfrm>
            <a:off x="3099100" y="1054700"/>
            <a:ext cx="1943400" cy="1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97" name="Google Shape;197;p23"/>
          <p:cNvSpPr txBox="1"/>
          <p:nvPr/>
        </p:nvSpPr>
        <p:spPr>
          <a:xfrm>
            <a:off x="7347125" y="2537938"/>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198" name="Google Shape;198;p23"/>
          <p:cNvSpPr txBox="1"/>
          <p:nvPr/>
        </p:nvSpPr>
        <p:spPr>
          <a:xfrm>
            <a:off x="195750" y="3801950"/>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sp>
        <p:nvSpPr>
          <p:cNvPr id="199" name="Google Shape;199;p23"/>
          <p:cNvSpPr txBox="1"/>
          <p:nvPr/>
        </p:nvSpPr>
        <p:spPr>
          <a:xfrm>
            <a:off x="3164125" y="816450"/>
            <a:ext cx="5577000" cy="1508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ru" sz="1200" b="1" dirty="0">
                <a:solidFill>
                  <a:schemeClr val="dk1"/>
                </a:solidFill>
              </a:rPr>
              <a:t>   Отзыв </a:t>
            </a:r>
            <a:r>
              <a:rPr lang="ru" sz="1200" b="1" dirty="0" smtClean="0">
                <a:solidFill>
                  <a:schemeClr val="dk1"/>
                </a:solidFill>
              </a:rPr>
              <a:t>Шигаповой Лии, </a:t>
            </a:r>
            <a:r>
              <a:rPr lang="ru" sz="1200" b="1" dirty="0">
                <a:solidFill>
                  <a:schemeClr val="dk1"/>
                </a:solidFill>
              </a:rPr>
              <a:t>ученика </a:t>
            </a:r>
            <a:r>
              <a:rPr lang="ru" sz="1200" b="1" dirty="0">
                <a:solidFill>
                  <a:schemeClr val="dk1"/>
                </a:solidFill>
              </a:rPr>
              <a:t>6</a:t>
            </a:r>
            <a:r>
              <a:rPr lang="ru" sz="1200" b="1" dirty="0" smtClean="0">
                <a:solidFill>
                  <a:schemeClr val="dk1"/>
                </a:solidFill>
              </a:rPr>
              <a:t> </a:t>
            </a:r>
            <a:r>
              <a:rPr lang="ru" sz="1200" b="1" dirty="0">
                <a:solidFill>
                  <a:schemeClr val="dk1"/>
                </a:solidFill>
              </a:rPr>
              <a:t>класса: </a:t>
            </a:r>
            <a:r>
              <a:rPr lang="ru" sz="1200" b="1" i="1" dirty="0">
                <a:solidFill>
                  <a:schemeClr val="dk1"/>
                </a:solidFill>
              </a:rPr>
              <a:t>«Очень хорошая и интересная книга. Темы в истории очень не детские. Дети с учителем отправились на раскопки. Глеб нацарапал на скале дату, и время пошло наоборот. Глебу очень повезло, что в этой ситуации он остался не один, а с двумя одноклассниками – Леной Зюзиной и Юрой Карасевым. У всех свои проблемы, но совместно они находят пути их решения</a:t>
            </a:r>
            <a:r>
              <a:rPr lang="ru" i="1" dirty="0">
                <a:solidFill>
                  <a:schemeClr val="dk1"/>
                </a:solidFill>
                <a:latin typeface="Times New Roman"/>
                <a:ea typeface="Times New Roman"/>
                <a:cs typeface="Times New Roman"/>
                <a:sym typeface="Times New Roman"/>
              </a:rPr>
              <a:t>»</a:t>
            </a:r>
            <a:r>
              <a:rPr lang="ru" sz="1200" b="1" i="1" dirty="0">
                <a:solidFill>
                  <a:schemeClr val="dk1"/>
                </a:solidFill>
              </a:rPr>
              <a:t>.</a:t>
            </a:r>
            <a:endParaRPr sz="1200" b="1" i="1" dirty="0">
              <a:solidFill>
                <a:schemeClr val="dk1"/>
              </a:solidFill>
            </a:endParaRPr>
          </a:p>
        </p:txBody>
      </p:sp>
      <p:sp>
        <p:nvSpPr>
          <p:cNvPr id="200" name="Google Shape;200;p23"/>
          <p:cNvSpPr txBox="1"/>
          <p:nvPr/>
        </p:nvSpPr>
        <p:spPr>
          <a:xfrm>
            <a:off x="2691200" y="2324850"/>
            <a:ext cx="4555200" cy="1692741"/>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smtClean="0">
                <a:solidFill>
                  <a:schemeClr val="dk1"/>
                </a:solidFill>
              </a:rPr>
              <a:t>Шигаповой А</a:t>
            </a:r>
            <a:r>
              <a:rPr lang="ru" sz="1200" b="1" dirty="0" smtClean="0">
                <a:solidFill>
                  <a:schemeClr val="dk1"/>
                </a:solidFill>
              </a:rPr>
              <a:t>.Н</a:t>
            </a:r>
            <a:r>
              <a:rPr lang="ru" sz="1200" b="1" dirty="0">
                <a:solidFill>
                  <a:schemeClr val="dk1"/>
                </a:solidFill>
              </a:rPr>
              <a:t>.,  мамы: </a:t>
            </a:r>
            <a:r>
              <a:rPr lang="ru" sz="1200" b="1" i="1" dirty="0">
                <a:solidFill>
                  <a:schemeClr val="dk1"/>
                </a:solidFill>
              </a:rPr>
              <a:t>«Очень поучительная и захватывающая история, учит современную молодежь настоящим ценностям, но опять-таки не всем дано понять и принять то, что хотел передать автор. Это произведение заставляет обратить внимание в очередной раз на то, что прежде чем  сделать что-либо, надо очень хорошо подумать, или как минимум, сначала спросить у взрослых</a:t>
            </a:r>
            <a:r>
              <a:rPr lang="ru" i="1" dirty="0">
                <a:solidFill>
                  <a:schemeClr val="dk1"/>
                </a:solidFill>
                <a:latin typeface="Times New Roman"/>
                <a:ea typeface="Times New Roman"/>
                <a:cs typeface="Times New Roman"/>
                <a:sym typeface="Times New Roman"/>
              </a:rPr>
              <a:t>»</a:t>
            </a:r>
            <a:r>
              <a:rPr lang="ru" sz="1200" b="1" i="1" dirty="0">
                <a:solidFill>
                  <a:schemeClr val="dk1"/>
                </a:solidFill>
              </a:rPr>
              <a:t>. </a:t>
            </a:r>
            <a:endParaRPr sz="1200" b="1" i="1" dirty="0">
              <a:solidFill>
                <a:schemeClr val="dk1"/>
              </a:solidFill>
            </a:endParaRPr>
          </a:p>
        </p:txBody>
      </p:sp>
      <p:pic>
        <p:nvPicPr>
          <p:cNvPr id="201" name="Google Shape;201;p23"/>
          <p:cNvPicPr preferRelativeResize="0"/>
          <p:nvPr/>
        </p:nvPicPr>
        <p:blipFill>
          <a:blip r:embed="rId5">
            <a:alphaModFix/>
          </a:blip>
          <a:stretch>
            <a:fillRect/>
          </a:stretch>
        </p:blipFill>
        <p:spPr>
          <a:xfrm>
            <a:off x="0" y="-1366025"/>
            <a:ext cx="152400" cy="152400"/>
          </a:xfrm>
          <a:prstGeom prst="rect">
            <a:avLst/>
          </a:prstGeom>
          <a:noFill/>
          <a:ln>
            <a:noFill/>
          </a:ln>
        </p:spPr>
      </p:pic>
      <p:pic>
        <p:nvPicPr>
          <p:cNvPr id="202" name="Google Shape;202;p23"/>
          <p:cNvPicPr preferRelativeResize="0"/>
          <p:nvPr/>
        </p:nvPicPr>
        <p:blipFill>
          <a:blip r:embed="rId6">
            <a:alphaModFix/>
          </a:blip>
          <a:stretch>
            <a:fillRect/>
          </a:stretch>
        </p:blipFill>
        <p:spPr>
          <a:xfrm>
            <a:off x="364850" y="797262"/>
            <a:ext cx="2143800" cy="2924856"/>
          </a:xfrm>
          <a:prstGeom prst="rect">
            <a:avLst/>
          </a:prstGeom>
          <a:noFill/>
          <a:ln w="19050" cap="flat" cmpd="sng">
            <a:solidFill>
              <a:srgbClr val="0B5394"/>
            </a:solidFill>
            <a:prstDash val="solid"/>
            <a:round/>
            <a:headEnd type="none" w="sm" len="sm"/>
            <a:tailEnd type="none" w="sm" len="sm"/>
          </a:ln>
        </p:spPr>
      </p:pic>
      <p:pic>
        <p:nvPicPr>
          <p:cNvPr id="203" name="Google Shape;203;p23">
            <a:hlinkClick r:id="rId7"/>
          </p:cNvPr>
          <p:cNvPicPr preferRelativeResize="0"/>
          <p:nvPr/>
        </p:nvPicPr>
        <p:blipFill>
          <a:blip r:embed="rId8">
            <a:alphaModFix/>
          </a:blip>
          <a:stretch>
            <a:fillRect/>
          </a:stretch>
        </p:blipFill>
        <p:spPr>
          <a:xfrm>
            <a:off x="7486775" y="2949725"/>
            <a:ext cx="1342500" cy="1342500"/>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24">
            <a:hlinkClick r:id="rId3"/>
          </p:cNvPr>
          <p:cNvPicPr preferRelativeResize="0"/>
          <p:nvPr/>
        </p:nvPicPr>
        <p:blipFill>
          <a:blip r:embed="rId4">
            <a:alphaModFix/>
          </a:blip>
          <a:stretch>
            <a:fillRect/>
          </a:stretch>
        </p:blipFill>
        <p:spPr>
          <a:xfrm>
            <a:off x="432689" y="4099000"/>
            <a:ext cx="956723" cy="1119650"/>
          </a:xfrm>
          <a:prstGeom prst="rect">
            <a:avLst/>
          </a:prstGeom>
          <a:noFill/>
          <a:ln>
            <a:noFill/>
          </a:ln>
        </p:spPr>
      </p:pic>
      <p:sp>
        <p:nvSpPr>
          <p:cNvPr id="209" name="Google Shape;209;p24"/>
          <p:cNvSpPr txBox="1"/>
          <p:nvPr/>
        </p:nvSpPr>
        <p:spPr>
          <a:xfrm>
            <a:off x="801875" y="3900975"/>
            <a:ext cx="1091700" cy="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10" name="Google Shape;210;p24"/>
          <p:cNvSpPr txBox="1"/>
          <p:nvPr/>
        </p:nvSpPr>
        <p:spPr>
          <a:xfrm>
            <a:off x="7152050" y="2550050"/>
            <a:ext cx="1621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Сведения об авторе</a:t>
            </a:r>
            <a:endParaRPr sz="1200" b="1">
              <a:solidFill>
                <a:schemeClr val="dk1"/>
              </a:solidFill>
              <a:latin typeface="Times New Roman"/>
              <a:ea typeface="Times New Roman"/>
              <a:cs typeface="Times New Roman"/>
              <a:sym typeface="Times New Roman"/>
            </a:endParaRPr>
          </a:p>
        </p:txBody>
      </p:sp>
      <p:sp>
        <p:nvSpPr>
          <p:cNvPr id="211" name="Google Shape;211;p24"/>
          <p:cNvSpPr txBox="1"/>
          <p:nvPr/>
        </p:nvSpPr>
        <p:spPr>
          <a:xfrm>
            <a:off x="174677" y="3795650"/>
            <a:ext cx="21438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ru" sz="1200" b="1">
                <a:solidFill>
                  <a:schemeClr val="dk1"/>
                </a:solidFill>
                <a:latin typeface="Times New Roman"/>
                <a:ea typeface="Times New Roman"/>
                <a:cs typeface="Times New Roman"/>
                <a:sym typeface="Times New Roman"/>
              </a:rPr>
              <a:t>Читать книгу онлайн</a:t>
            </a:r>
            <a:endParaRPr sz="1200" b="1">
              <a:solidFill>
                <a:schemeClr val="dk1"/>
              </a:solidFill>
              <a:latin typeface="Times New Roman"/>
              <a:ea typeface="Times New Roman"/>
              <a:cs typeface="Times New Roman"/>
              <a:sym typeface="Times New Roman"/>
            </a:endParaRPr>
          </a:p>
        </p:txBody>
      </p:sp>
      <p:pic>
        <p:nvPicPr>
          <p:cNvPr id="212" name="Google Shape;212;p24"/>
          <p:cNvPicPr preferRelativeResize="0"/>
          <p:nvPr/>
        </p:nvPicPr>
        <p:blipFill>
          <a:blip r:embed="rId5">
            <a:alphaModFix/>
          </a:blip>
          <a:stretch>
            <a:fillRect/>
          </a:stretch>
        </p:blipFill>
        <p:spPr>
          <a:xfrm>
            <a:off x="322100" y="920975"/>
            <a:ext cx="1960700" cy="2941050"/>
          </a:xfrm>
          <a:prstGeom prst="rect">
            <a:avLst/>
          </a:prstGeom>
          <a:noFill/>
          <a:ln w="19050" cap="flat" cmpd="sng">
            <a:solidFill>
              <a:srgbClr val="0B5394"/>
            </a:solidFill>
            <a:prstDash val="solid"/>
            <a:round/>
            <a:headEnd type="none" w="sm" len="sm"/>
            <a:tailEnd type="none" w="sm" len="sm"/>
          </a:ln>
        </p:spPr>
      </p:pic>
      <p:sp>
        <p:nvSpPr>
          <p:cNvPr id="213" name="Google Shape;213;p24"/>
          <p:cNvSpPr txBox="1"/>
          <p:nvPr/>
        </p:nvSpPr>
        <p:spPr>
          <a:xfrm>
            <a:off x="2925725" y="1274013"/>
            <a:ext cx="5477400" cy="1107965"/>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a:solidFill>
                  <a:schemeClr val="dk1"/>
                </a:solidFill>
              </a:rPr>
              <a:t>Шафигуллиной Арины</a:t>
            </a:r>
            <a:r>
              <a:rPr lang="ru" sz="1200" b="1" dirty="0" smtClean="0">
                <a:solidFill>
                  <a:schemeClr val="dk1"/>
                </a:solidFill>
              </a:rPr>
              <a:t>, </a:t>
            </a:r>
            <a:r>
              <a:rPr lang="ru" sz="1200" b="1" dirty="0">
                <a:solidFill>
                  <a:schemeClr val="dk1"/>
                </a:solidFill>
              </a:rPr>
              <a:t>ученицы 5 класса: </a:t>
            </a:r>
            <a:endParaRPr sz="1200" b="1" dirty="0">
              <a:solidFill>
                <a:schemeClr val="dk1"/>
              </a:solidFill>
            </a:endParaRPr>
          </a:p>
          <a:p>
            <a:pPr marL="0" lvl="0" indent="0" algn="just" rtl="0">
              <a:spcBef>
                <a:spcPts val="0"/>
              </a:spcBef>
              <a:spcAft>
                <a:spcPts val="0"/>
              </a:spcAft>
              <a:buNone/>
            </a:pPr>
            <a:r>
              <a:rPr lang="ru" sz="1200" b="1" i="1" dirty="0">
                <a:solidFill>
                  <a:schemeClr val="dk1"/>
                </a:solidFill>
              </a:rPr>
              <a:t>«Мне очень понравилась идея автора этой книги. Очень интересно было читать о жизни и проблемах моих сверстников. В этой книге описаны ситуации и вопросы, которые волнуют детей».</a:t>
            </a:r>
            <a:endParaRPr sz="1200" b="1" i="1" dirty="0">
              <a:solidFill>
                <a:schemeClr val="dk1"/>
              </a:solidFill>
            </a:endParaRPr>
          </a:p>
        </p:txBody>
      </p:sp>
      <p:sp>
        <p:nvSpPr>
          <p:cNvPr id="214" name="Google Shape;214;p24"/>
          <p:cNvSpPr txBox="1"/>
          <p:nvPr/>
        </p:nvSpPr>
        <p:spPr>
          <a:xfrm>
            <a:off x="2560675" y="2499500"/>
            <a:ext cx="4407000" cy="1323600"/>
          </a:xfrm>
          <a:prstGeom prst="rect">
            <a:avLst/>
          </a:prstGeom>
          <a:noFill/>
          <a:ln>
            <a:noFill/>
          </a:ln>
        </p:spPr>
        <p:txBody>
          <a:bodyPr spcFirstLastPara="1" wrap="square" lIns="91425" tIns="91425" rIns="91425" bIns="91425" anchor="t" anchorCtr="0">
            <a:spAutoFit/>
          </a:bodyPr>
          <a:lstStyle/>
          <a:p>
            <a:pPr lvl="0" algn="just"/>
            <a:r>
              <a:rPr lang="ru" sz="1200" b="1" dirty="0">
                <a:solidFill>
                  <a:schemeClr val="dk1"/>
                </a:solidFill>
              </a:rPr>
              <a:t>    Отзыв </a:t>
            </a:r>
            <a:r>
              <a:rPr lang="ru" sz="1200" b="1" dirty="0">
                <a:solidFill>
                  <a:schemeClr val="dk1"/>
                </a:solidFill>
              </a:rPr>
              <a:t>Шафигуллиной Н</a:t>
            </a:r>
            <a:r>
              <a:rPr lang="ru" sz="1200" b="1" dirty="0" smtClean="0">
                <a:solidFill>
                  <a:schemeClr val="dk1"/>
                </a:solidFill>
              </a:rPr>
              <a:t>.В</a:t>
            </a:r>
            <a:r>
              <a:rPr lang="ru" sz="1200" b="1" dirty="0">
                <a:solidFill>
                  <a:schemeClr val="dk1"/>
                </a:solidFill>
              </a:rPr>
              <a:t>.,мамы: </a:t>
            </a:r>
            <a:endParaRPr sz="1200" b="1" dirty="0">
              <a:solidFill>
                <a:schemeClr val="dk1"/>
              </a:solidFill>
            </a:endParaRPr>
          </a:p>
          <a:p>
            <a:pPr marL="0" lvl="0" indent="0" algn="just" rtl="0">
              <a:spcBef>
                <a:spcPts val="0"/>
              </a:spcBef>
              <a:spcAft>
                <a:spcPts val="0"/>
              </a:spcAft>
              <a:buNone/>
            </a:pPr>
            <a:r>
              <a:rPr lang="ru" sz="1200" b="1" i="1" dirty="0">
                <a:solidFill>
                  <a:schemeClr val="dk1"/>
                </a:solidFill>
              </a:rPr>
              <a:t>«Мне кажется, иногда родителям такие книги нужны даже больше, чем детям. Эти произведения учат подрастающее поколение быть добрым, честным, показывают важность и ценность дружбы и доверия</a:t>
            </a:r>
            <a:r>
              <a:rPr lang="ru" i="1" dirty="0">
                <a:solidFill>
                  <a:schemeClr val="dk1"/>
                </a:solidFill>
                <a:latin typeface="Times New Roman"/>
                <a:ea typeface="Times New Roman"/>
                <a:cs typeface="Times New Roman"/>
                <a:sym typeface="Times New Roman"/>
              </a:rPr>
              <a:t>»</a:t>
            </a:r>
            <a:r>
              <a:rPr lang="ru" sz="1200" b="1" dirty="0">
                <a:solidFill>
                  <a:schemeClr val="dk1"/>
                </a:solidFill>
              </a:rPr>
              <a:t>.</a:t>
            </a:r>
            <a:endParaRPr sz="1200" b="1" dirty="0">
              <a:solidFill>
                <a:schemeClr val="dk1"/>
              </a:solidFill>
            </a:endParaRPr>
          </a:p>
        </p:txBody>
      </p:sp>
      <p:sp>
        <p:nvSpPr>
          <p:cNvPr id="215" name="Google Shape;215;p24"/>
          <p:cNvSpPr txBox="1"/>
          <p:nvPr/>
        </p:nvSpPr>
        <p:spPr>
          <a:xfrm>
            <a:off x="0" y="79450"/>
            <a:ext cx="9144000" cy="107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900" b="1">
                <a:solidFill>
                  <a:srgbClr val="0000FF"/>
                </a:solidFill>
                <a:latin typeface="Times New Roman"/>
                <a:ea typeface="Times New Roman"/>
                <a:cs typeface="Times New Roman"/>
                <a:sym typeface="Times New Roman"/>
              </a:rPr>
              <a:t>Виктория Ледерман «Всего одиннадцать! или Шуры-муры в пятом “Д”»</a:t>
            </a:r>
            <a:endParaRPr sz="2900" b="1">
              <a:solidFill>
                <a:srgbClr val="0000FF"/>
              </a:solidFill>
              <a:latin typeface="Times New Roman"/>
              <a:ea typeface="Times New Roman"/>
              <a:cs typeface="Times New Roman"/>
              <a:sym typeface="Times New Roman"/>
            </a:endParaRPr>
          </a:p>
        </p:txBody>
      </p:sp>
      <p:pic>
        <p:nvPicPr>
          <p:cNvPr id="216" name="Google Shape;216;p24">
            <a:hlinkClick r:id="rId6"/>
          </p:cNvPr>
          <p:cNvPicPr preferRelativeResize="0"/>
          <p:nvPr/>
        </p:nvPicPr>
        <p:blipFill>
          <a:blip r:embed="rId7">
            <a:alphaModFix/>
          </a:blip>
          <a:stretch>
            <a:fillRect/>
          </a:stretch>
        </p:blipFill>
        <p:spPr>
          <a:xfrm>
            <a:off x="7245562" y="2904050"/>
            <a:ext cx="1420438" cy="1420438"/>
          </a:xfrm>
          <a:prstGeom prst="rect">
            <a:avLst/>
          </a:prstGeom>
          <a:noFill/>
          <a:ln w="19050" cap="flat" cmpd="sng">
            <a:solidFill>
              <a:srgbClr val="0B5394"/>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5"/>
          <p:cNvSpPr txBox="1"/>
          <p:nvPr/>
        </p:nvSpPr>
        <p:spPr>
          <a:xfrm>
            <a:off x="498450" y="180600"/>
            <a:ext cx="7946400" cy="1777379"/>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ru" sz="1800" b="1" i="1" dirty="0">
                <a:solidFill>
                  <a:schemeClr val="dk1"/>
                </a:solidFill>
                <a:latin typeface="Times New Roman"/>
                <a:ea typeface="Times New Roman"/>
                <a:cs typeface="Times New Roman"/>
                <a:sym typeface="Times New Roman"/>
              </a:rPr>
              <a:t>     Если в доме много книг, если они являются предметом уважения и любви, и вокруг себя малыш видит читающих, а то и слышит чтение вслух, интерес к печатному слову, конечно, у него возникнет и будет расти.</a:t>
            </a:r>
            <a:endParaRPr sz="1800" b="1" i="1" dirty="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ru" sz="1800" b="1" i="1" dirty="0">
                <a:solidFill>
                  <a:schemeClr val="dk1"/>
                </a:solidFill>
                <a:latin typeface="Times New Roman"/>
                <a:ea typeface="Times New Roman"/>
                <a:cs typeface="Times New Roman"/>
                <a:sym typeface="Times New Roman"/>
              </a:rPr>
              <a:t>                                                                                                           </a:t>
            </a:r>
            <a:r>
              <a:rPr lang="ru" sz="1800" b="1" i="1" dirty="0" smtClean="0">
                <a:solidFill>
                  <a:schemeClr val="dk1"/>
                </a:solidFill>
                <a:latin typeface="Times New Roman"/>
                <a:ea typeface="Times New Roman"/>
                <a:cs typeface="Times New Roman"/>
                <a:sym typeface="Times New Roman"/>
              </a:rPr>
              <a:t>Л</a:t>
            </a:r>
            <a:r>
              <a:rPr lang="ru" sz="1800" b="1" i="1" dirty="0">
                <a:solidFill>
                  <a:schemeClr val="dk1"/>
                </a:solidFill>
                <a:latin typeface="Times New Roman"/>
                <a:ea typeface="Times New Roman"/>
                <a:cs typeface="Times New Roman"/>
                <a:sym typeface="Times New Roman"/>
              </a:rPr>
              <a:t>. </a:t>
            </a:r>
            <a:r>
              <a:rPr lang="ru" sz="1800" b="1" i="1" dirty="0" smtClean="0">
                <a:solidFill>
                  <a:schemeClr val="dk1"/>
                </a:solidFill>
                <a:latin typeface="Times New Roman"/>
                <a:ea typeface="Times New Roman"/>
                <a:cs typeface="Times New Roman"/>
                <a:sym typeface="Times New Roman"/>
              </a:rPr>
              <a:t>В.Успенский</a:t>
            </a:r>
            <a:endParaRPr sz="1800" b="1" i="1" dirty="0">
              <a:solidFill>
                <a:schemeClr val="dk1"/>
              </a:solidFill>
              <a:latin typeface="Times New Roman"/>
              <a:ea typeface="Times New Roman"/>
              <a:cs typeface="Times New Roman"/>
              <a:sym typeface="Times New Roman"/>
            </a:endParaRPr>
          </a:p>
        </p:txBody>
      </p:sp>
      <p:pic>
        <p:nvPicPr>
          <p:cNvPr id="222" name="Google Shape;222;p25" title="стрелка назад.png">
            <a:hlinkClick r:id="rId3" action="ppaction://hlinksldjump"/>
          </p:cNvPr>
          <p:cNvPicPr preferRelativeResize="0"/>
          <p:nvPr/>
        </p:nvPicPr>
        <p:blipFill>
          <a:blip r:embed="rId4">
            <a:alphaModFix/>
          </a:blip>
          <a:stretch>
            <a:fillRect/>
          </a:stretch>
        </p:blipFill>
        <p:spPr>
          <a:xfrm>
            <a:off x="7400275" y="3162375"/>
            <a:ext cx="1221450" cy="976926"/>
          </a:xfrm>
          <a:prstGeom prst="rect">
            <a:avLst/>
          </a:prstGeom>
          <a:noFill/>
          <a:ln>
            <a:noFill/>
          </a:ln>
        </p:spPr>
      </p:pic>
      <p:pic>
        <p:nvPicPr>
          <p:cNvPr id="223" name="Google Shape;223;p25" title="4bc5f9d0-9139-55e5-860e-a91980355942.jpg"/>
          <p:cNvPicPr preferRelativeResize="0"/>
          <p:nvPr/>
        </p:nvPicPr>
        <p:blipFill>
          <a:blip r:embed="rId5">
            <a:alphaModFix/>
          </a:blip>
          <a:stretch>
            <a:fillRect/>
          </a:stretch>
        </p:blipFill>
        <p:spPr>
          <a:xfrm>
            <a:off x="1354875" y="1317125"/>
            <a:ext cx="5168998" cy="3484199"/>
          </a:xfrm>
          <a:prstGeom prst="rect">
            <a:avLst/>
          </a:prstGeom>
          <a:noFill/>
          <a:ln w="19050" cap="flat" cmpd="sng">
            <a:solidFill>
              <a:srgbClr val="0B5394"/>
            </a:solidFill>
            <a:prstDash val="solid"/>
            <a:round/>
            <a:headEnd type="none" w="sm" len="sm"/>
            <a:tailEnd type="none" w="sm" len="sm"/>
          </a:ln>
        </p:spPr>
      </p:pic>
      <p:sp>
        <p:nvSpPr>
          <p:cNvPr id="224" name="Google Shape;224;p25"/>
          <p:cNvSpPr txBox="1"/>
          <p:nvPr/>
        </p:nvSpPr>
        <p:spPr>
          <a:xfrm>
            <a:off x="7591750" y="2880500"/>
            <a:ext cx="8385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b="1" dirty="0">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4380</TotalTime>
  <Words>1784</Words>
  <Application>Microsoft Office PowerPoint</Application>
  <PresentationFormat>Экран (16:9)</PresentationFormat>
  <Paragraphs>68</Paragraphs>
  <Slides>13</Slides>
  <Notes>13</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13</vt:i4>
      </vt:variant>
    </vt:vector>
  </HeadingPairs>
  <TitlesOfParts>
    <vt:vector size="16" baseType="lpstr">
      <vt:lpstr>Arial</vt:lpstr>
      <vt:lpstr>Times New Roman</vt:lpstr>
      <vt:lpstr>Simple Light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2</dc:creator>
  <cp:lastModifiedBy>2</cp:lastModifiedBy>
  <cp:revision>19</cp:revision>
  <dcterms:modified xsi:type="dcterms:W3CDTF">2025-10-06T10:44:28Z</dcterms:modified>
</cp:coreProperties>
</file>